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5"/>
  </p:sldMasterIdLst>
  <p:notesMasterIdLst>
    <p:notesMasterId r:id="rId23"/>
  </p:notesMasterIdLst>
  <p:handoutMasterIdLst>
    <p:handoutMasterId r:id="rId24"/>
  </p:handoutMasterIdLst>
  <p:sldIdLst>
    <p:sldId id="333" r:id="rId6"/>
    <p:sldId id="334" r:id="rId7"/>
    <p:sldId id="337" r:id="rId8"/>
    <p:sldId id="338" r:id="rId9"/>
    <p:sldId id="336" r:id="rId10"/>
    <p:sldId id="339" r:id="rId11"/>
    <p:sldId id="335" r:id="rId12"/>
    <p:sldId id="484" r:id="rId13"/>
    <p:sldId id="340" r:id="rId14"/>
    <p:sldId id="341" r:id="rId15"/>
    <p:sldId id="342" r:id="rId16"/>
    <p:sldId id="343" r:id="rId17"/>
    <p:sldId id="344" r:id="rId18"/>
    <p:sldId id="345" r:id="rId19"/>
    <p:sldId id="492" r:id="rId20"/>
    <p:sldId id="493" r:id="rId21"/>
    <p:sldId id="346" r:id="rId22"/>
  </p:sldIdLst>
  <p:sldSz cx="12192000" cy="6858000"/>
  <p:notesSz cx="6858000" cy="9144000"/>
  <p:embeddedFontLst>
    <p:embeddedFont>
      <p:font typeface="Bradley Hand ITC" panose="03070402050302030203" pitchFamily="66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Segoe UI" panose="020B0502040204020203" pitchFamily="34" charset="0"/>
      <p:regular r:id="rId36"/>
      <p:bold r:id="rId37"/>
      <p:italic r:id="rId38"/>
      <p:boldItalic r:id="rId39"/>
    </p:embeddedFont>
    <p:embeddedFont>
      <p:font typeface="Segoe UI Black" panose="020B0A02040204020203" pitchFamily="34" charset="0"/>
      <p:bold r:id="rId40"/>
      <p:boldItalic r:id="rId41"/>
    </p:embeddedFont>
    <p:embeddedFont>
      <p:font typeface="Segoe UI Light" panose="020B0502040204020203" pitchFamily="34" charset="0"/>
      <p:regular r:id="rId42"/>
      <p:italic r:id="rId43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rah BOUTER" initials="SB" lastIdx="9" clrIdx="0">
    <p:extLst>
      <p:ext uri="{19B8F6BF-5375-455C-9EA6-DF929625EA0E}">
        <p15:presenceInfo xmlns:p15="http://schemas.microsoft.com/office/powerpoint/2012/main" userId="S-1-5-21-1801674531-1897051121-839522115-8424" providerId="AD"/>
      </p:ext>
    </p:extLst>
  </p:cmAuthor>
  <p:cmAuthor id="2" name="Thierry RICHARD" initials="TR" lastIdx="1" clrIdx="1">
    <p:extLst>
      <p:ext uri="{19B8F6BF-5375-455C-9EA6-DF929625EA0E}">
        <p15:presenceInfo xmlns:p15="http://schemas.microsoft.com/office/powerpoint/2012/main" userId="Thierry RICHARD" providerId="None"/>
      </p:ext>
    </p:extLst>
  </p:cmAuthor>
  <p:cmAuthor id="3" name="RICHARD Thierry Admin" initials="RTA" lastIdx="3" clrIdx="2">
    <p:extLst>
      <p:ext uri="{19B8F6BF-5375-455C-9EA6-DF929625EA0E}">
        <p15:presenceInfo xmlns:p15="http://schemas.microsoft.com/office/powerpoint/2012/main" userId="RICHARD Thierry 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E6E6"/>
    <a:srgbClr val="B014A9"/>
    <a:srgbClr val="348899"/>
    <a:srgbClr val="962D3E"/>
    <a:srgbClr val="959E9E"/>
    <a:srgbClr val="ACCFCC"/>
    <a:srgbClr val="2F3240"/>
    <a:srgbClr val="08BC80"/>
    <a:srgbClr val="03AFC1"/>
    <a:srgbClr val="0089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80" autoAdjust="0"/>
    <p:restoredTop sz="93060" autoAdjust="0"/>
  </p:normalViewPr>
  <p:slideViewPr>
    <p:cSldViewPr snapToGrid="0">
      <p:cViewPr varScale="1">
        <p:scale>
          <a:sx n="106" d="100"/>
          <a:sy n="106" d="100"/>
        </p:scale>
        <p:origin x="624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7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6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7.fntdata"/><Relationship Id="rId44" Type="http://schemas.openxmlformats.org/officeDocument/2006/relationships/commentAuthors" Target="commentAuthors.xml"/><Relationship Id="rId48" Type="http://schemas.openxmlformats.org/officeDocument/2006/relationships/tableStyles" Target="tableStyles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font" Target="fonts/font1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EB9EB-B186-4F9A-9F85-BBB1D65C7589}" type="datetimeFigureOut">
              <a:rPr lang="fr-FR" smtClean="0"/>
              <a:t>15/11/2018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11C90E-7C5C-4FC7-8E56-A2E921698B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24908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3BDECB-E14E-459C-896C-A883D5960C42}" type="datetimeFigureOut">
              <a:rPr lang="fr-FR" smtClean="0"/>
              <a:t>15/11/2018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A5B4E-61E0-4854-9785-88AF627D62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8058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La classe </a:t>
            </a:r>
            <a:r>
              <a:rPr lang="fr-FR" dirty="0" err="1"/>
              <a:t>Gregorian</a:t>
            </a:r>
            <a:r>
              <a:rPr lang="fr-FR" baseline="0" dirty="0" err="1"/>
              <a:t>Calendar</a:t>
            </a:r>
            <a:r>
              <a:rPr lang="fr-FR" baseline="0" dirty="0"/>
              <a:t> est dans le package </a:t>
            </a:r>
            <a:r>
              <a:rPr lang="fr-FR" baseline="0" dirty="0" err="1"/>
              <a:t>java.util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0618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Calendrier</a:t>
            </a:r>
          </a:p>
        </p:txBody>
      </p:sp>
    </p:spTree>
    <p:extLst>
      <p:ext uri="{BB962C8B-B14F-4D97-AF65-F5344CB8AC3E}">
        <p14:creationId xmlns:p14="http://schemas.microsoft.com/office/powerpoint/2010/main" val="3828272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u mod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3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rgbClr val="348899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154762" y="6173787"/>
            <a:ext cx="2743200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7557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5847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19245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213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1468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9720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émon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62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154762" y="6173787"/>
            <a:ext cx="2743200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4" name="ZoneTexte 3"/>
          <p:cNvSpPr txBox="1"/>
          <p:nvPr userDrawn="1"/>
        </p:nvSpPr>
        <p:spPr>
          <a:xfrm>
            <a:off x="1524000" y="1365956"/>
            <a:ext cx="9144000" cy="3826933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/>
            <a:r>
              <a:rPr lang="fr-FR" sz="6000" kern="1200" dirty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Démonstration</a:t>
            </a:r>
          </a:p>
        </p:txBody>
      </p:sp>
      <p:sp>
        <p:nvSpPr>
          <p:cNvPr id="12" name="Espace réservé du texte 23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</p:spTree>
    <p:extLst>
      <p:ext uri="{BB962C8B-B14F-4D97-AF65-F5344CB8AC3E}">
        <p14:creationId xmlns:p14="http://schemas.microsoft.com/office/powerpoint/2010/main" val="1633841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79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154762" y="6173787"/>
            <a:ext cx="2743200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4" name="ZoneTexte 3"/>
          <p:cNvSpPr txBox="1"/>
          <p:nvPr userDrawn="1"/>
        </p:nvSpPr>
        <p:spPr>
          <a:xfrm>
            <a:off x="1524000" y="1365956"/>
            <a:ext cx="9144000" cy="3826933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/>
            <a:r>
              <a:rPr lang="fr-FR" sz="6000" kern="1200" dirty="0">
                <a:solidFill>
                  <a:srgbClr val="343642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TP</a:t>
            </a:r>
          </a:p>
        </p:txBody>
      </p:sp>
      <p:sp>
        <p:nvSpPr>
          <p:cNvPr id="12" name="Espace réservé du texte 23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Titre du module (sans son numéro)</a:t>
            </a:r>
          </a:p>
        </p:txBody>
      </p:sp>
    </p:spTree>
    <p:extLst>
      <p:ext uri="{BB962C8B-B14F-4D97-AF65-F5344CB8AC3E}">
        <p14:creationId xmlns:p14="http://schemas.microsoft.com/office/powerpoint/2010/main" val="342698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vaux dirig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79C9C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>
            <a:off x="0" y="6173786"/>
            <a:ext cx="12192000" cy="697706"/>
          </a:xfrm>
          <a:prstGeom prst="rect">
            <a:avLst/>
          </a:prstGeom>
          <a:solidFill>
            <a:srgbClr val="962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1210628"/>
          </a:xfrm>
        </p:spPr>
        <p:txBody>
          <a:bodyPr lIns="0" tIns="0" rIns="0" bIns="0" anchor="t" anchorCtr="0"/>
          <a:lstStyle>
            <a:lvl1pPr>
              <a:defRPr>
                <a:solidFill>
                  <a:srgbClr val="962D3E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1179118" y="1825625"/>
            <a:ext cx="10718843" cy="3729355"/>
          </a:xfrm>
        </p:spPr>
        <p:txBody>
          <a:bodyPr/>
          <a:lstStyle>
            <a:lvl1pPr>
              <a:buClr>
                <a:srgbClr val="004358"/>
              </a:buClr>
              <a:defRPr sz="2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Clr>
                <a:srgbClr val="962D3E"/>
              </a:buClr>
              <a:defRPr sz="18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buClr>
                <a:srgbClr val="DA8291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buClr>
                <a:srgbClr val="DA8291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buClr>
                <a:srgbClr val="DA8291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12880" y="6173787"/>
            <a:ext cx="885081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13" name="Espace réservé du texte 23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rgbClr val="34364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</p:spTree>
    <p:extLst>
      <p:ext uri="{BB962C8B-B14F-4D97-AF65-F5344CB8AC3E}">
        <p14:creationId xmlns:p14="http://schemas.microsoft.com/office/powerpoint/2010/main" val="2127430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79C9C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 userDrawn="1"/>
        </p:nvSpPr>
        <p:spPr>
          <a:xfrm>
            <a:off x="0" y="6173786"/>
            <a:ext cx="12192000" cy="697706"/>
          </a:xfrm>
          <a:prstGeom prst="rect">
            <a:avLst/>
          </a:prstGeom>
          <a:solidFill>
            <a:srgbClr val="348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1210628"/>
          </a:xfrm>
        </p:spPr>
        <p:txBody>
          <a:bodyPr lIns="0" tIns="0" rIns="0" bIns="0" anchor="t" anchorCtr="0"/>
          <a:lstStyle>
            <a:lvl1pPr>
              <a:defRPr>
                <a:solidFill>
                  <a:srgbClr val="348899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79118" y="1825625"/>
            <a:ext cx="10718843" cy="3729355"/>
          </a:xfrm>
        </p:spPr>
        <p:txBody>
          <a:bodyPr/>
          <a:lstStyle>
            <a:lvl1pPr>
              <a:buClr>
                <a:srgbClr val="004358"/>
              </a:buClr>
              <a:defRPr sz="2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Clr>
                <a:srgbClr val="348899"/>
              </a:buClr>
              <a:defRPr sz="18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buClr>
                <a:srgbClr val="ACCFCC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buClr>
                <a:srgbClr val="979C9C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buClr>
                <a:srgbClr val="979C9C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12880" y="6173787"/>
            <a:ext cx="885081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24" name="Espace réservé du texte 23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rgbClr val="34364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</p:spTree>
    <p:extLst>
      <p:ext uri="{BB962C8B-B14F-4D97-AF65-F5344CB8AC3E}">
        <p14:creationId xmlns:p14="http://schemas.microsoft.com/office/powerpoint/2010/main" val="4020801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fs ou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59E9E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 userDrawn="1"/>
        </p:nvSpPr>
        <p:spPr>
          <a:xfrm>
            <a:off x="-1" y="829430"/>
            <a:ext cx="12192001" cy="6028569"/>
          </a:xfrm>
          <a:prstGeom prst="rect">
            <a:avLst/>
          </a:prstGeom>
          <a:solidFill>
            <a:srgbClr val="348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9365" y="1099255"/>
            <a:ext cx="3672739" cy="2434167"/>
          </a:xfrm>
        </p:spPr>
        <p:txBody>
          <a:bodyPr lIns="0" tIns="0" rIns="0" bIns="0" anchor="t" anchorCtr="0"/>
          <a:lstStyle>
            <a:lvl1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645506" y="1099255"/>
            <a:ext cx="7252455" cy="3729355"/>
          </a:xfrm>
        </p:spPr>
        <p:txBody>
          <a:bodyPr/>
          <a:lstStyle>
            <a:lvl1pPr marL="342900" indent="-34290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240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001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573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145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Modifiez les styles du texte du </a:t>
            </a:r>
            <a:r>
              <a:rPr lang="fr-FR" dirty="0" err="1"/>
              <a:t>masquehf:kifyfyfyfyfyfyfyf:kfk:gvgl:g</a:t>
            </a:r>
            <a:endParaRPr lang="fr-FR" dirty="0"/>
          </a:p>
          <a:p>
            <a:pPr lvl="0"/>
            <a:r>
              <a:rPr lang="fr-FR" dirty="0"/>
              <a:t>:</a:t>
            </a:r>
            <a:r>
              <a:rPr lang="fr-FR" dirty="0" err="1"/>
              <a:t>glo!g</a:t>
            </a:r>
            <a:r>
              <a:rPr lang="fr-FR" dirty="0"/>
              <a:t> </a:t>
            </a:r>
            <a:r>
              <a:rPr lang="fr-FR" dirty="0" err="1"/>
              <a:t>lgl:gf</a:t>
            </a:r>
            <a:r>
              <a:rPr lang="fr-FR" dirty="0"/>
              <a:t>:</a:t>
            </a:r>
          </a:p>
          <a:p>
            <a:pPr lvl="0"/>
            <a:endParaRPr lang="fr-FR" dirty="0"/>
          </a:p>
          <a:p>
            <a:pPr lvl="1"/>
            <a:r>
              <a:rPr lang="fr-FR" dirty="0"/>
              <a:t>Deuxième </a:t>
            </a:r>
            <a:r>
              <a:rPr lang="fr-FR" dirty="0" err="1"/>
              <a:t>niveauhil:iiiiiiiiiiiiiiiiiiiiiiopùjkb</a:t>
            </a:r>
            <a:r>
              <a:rPr lang="fr-FR" dirty="0"/>
              <a:t> </a:t>
            </a:r>
            <a:r>
              <a:rPr lang="fr-FR" dirty="0" err="1"/>
              <a:t>ihlfo:ghoglugmohhvki:y</a:t>
            </a:r>
            <a:r>
              <a:rPr lang="fr-FR" dirty="0"/>
              <a:t>  </a:t>
            </a:r>
            <a:r>
              <a:rPr lang="fr-FR" dirty="0" err="1"/>
              <a:t>yiyfi:ilyg</a:t>
            </a:r>
            <a:r>
              <a:rPr lang="fr-FR" dirty="0"/>
              <a:t> li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12880" y="6173787"/>
            <a:ext cx="885081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24" name="Espace réservé du texte 23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4" y="193022"/>
            <a:ext cx="11556000" cy="443387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rgbClr val="34364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</p:spTree>
    <p:extLst>
      <p:ext uri="{BB962C8B-B14F-4D97-AF65-F5344CB8AC3E}">
        <p14:creationId xmlns:p14="http://schemas.microsoft.com/office/powerpoint/2010/main" val="740131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4680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1818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8587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684714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79" r:id="rId3"/>
    <p:sldLayoutId id="2147483651" r:id="rId4"/>
    <p:sldLayoutId id="2147483650" r:id="rId5"/>
    <p:sldLayoutId id="214748366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pc="-1" dirty="0">
                <a:solidFill>
                  <a:srgbClr val="FFFFFF"/>
                </a:solidFill>
                <a:latin typeface="Segoe UI Light"/>
              </a:rPr>
              <a:t>La Programmation Orientée Objet (POO) avec Java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Module 2 – L’utilisation de classes de Java</a:t>
            </a:r>
          </a:p>
        </p:txBody>
      </p:sp>
    </p:spTree>
    <p:extLst>
      <p:ext uri="{BB962C8B-B14F-4D97-AF65-F5344CB8AC3E}">
        <p14:creationId xmlns:p14="http://schemas.microsoft.com/office/powerpoint/2010/main" val="1040452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Utilisation de méthodes de la classe </a:t>
            </a:r>
            <a:r>
              <a:rPr lang="fr-FR" dirty="0" err="1"/>
              <a:t>GregorianCalendar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L’utilisation de classes de Java</a:t>
            </a:r>
          </a:p>
        </p:txBody>
      </p:sp>
      <p:sp>
        <p:nvSpPr>
          <p:cNvPr id="6" name="Rectangle 5"/>
          <p:cNvSpPr/>
          <p:nvPr/>
        </p:nvSpPr>
        <p:spPr>
          <a:xfrm>
            <a:off x="1183906" y="1818662"/>
            <a:ext cx="10711459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GregorianCalendar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revo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GregorianCalendar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(1789, 6, 14);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.format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"%02d/%02d/%</a:t>
            </a:r>
            <a:r>
              <a:rPr lang="fr-FR" sz="16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d%n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  </a:t>
            </a:r>
            <a:r>
              <a:rPr lang="fr-F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revo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GregorianCalendar.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DAY_OF_MONTH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  </a:t>
            </a:r>
            <a:r>
              <a:rPr lang="fr-F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revo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GregorianCalendar.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MONTH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)+1,</a:t>
            </a:r>
            <a:endParaRPr lang="fr-FR" sz="1600" i="1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  </a:t>
            </a:r>
            <a:r>
              <a:rPr lang="fr-F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revo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GregorianCalendar.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YEAR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fr-F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afficherDate</a:t>
            </a:r>
            <a:r>
              <a:rPr lang="fr-F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revo</a:t>
            </a:r>
            <a:r>
              <a:rPr lang="fr-F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  </a:t>
            </a:r>
            <a:r>
              <a:rPr lang="fr-F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revo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.add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GregorianCalendar.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MONTH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6); </a:t>
            </a:r>
            <a:r>
              <a:rPr lang="fr-FR" sz="1600" dirty="0">
                <a:solidFill>
                  <a:srgbClr val="3F7F5F"/>
                </a:solidFill>
                <a:latin typeface="Consolas" panose="020B0609020204030204" pitchFamily="49" charset="0"/>
              </a:rPr>
              <a:t>// 6 mois après la révolution française</a:t>
            </a:r>
            <a:endParaRPr lang="fr-FR" sz="1600" b="1" i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afficherDate</a:t>
            </a:r>
            <a:r>
              <a:rPr lang="fr-F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revo</a:t>
            </a:r>
            <a:r>
              <a:rPr lang="fr-F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fr-FR" sz="1600" dirty="0">
              <a:latin typeface="Consolas" panose="020B0609020204030204" pitchFamily="49" charset="0"/>
            </a:endParaRPr>
          </a:p>
          <a:p>
            <a:r>
              <a:rPr lang="it-IT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it-IT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it-IT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it-IT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afficherDate(GregorianCalendar </a:t>
            </a:r>
            <a:r>
              <a:rPr lang="it-IT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date</a:t>
            </a:r>
            <a:r>
              <a:rPr lang="it-IT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.format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"%02d %s %</a:t>
            </a:r>
            <a:r>
              <a:rPr lang="fr-FR" sz="16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d%n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  </a:t>
            </a:r>
            <a:r>
              <a:rPr lang="fr-F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date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GregorianCalendar.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DAY_OF_MONTH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  </a:t>
            </a:r>
            <a:r>
              <a:rPr lang="fr-F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date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.getDisplayName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GregorianCalendar.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MONTH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GregorianCalendar.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LONG_FORMAT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Locale.FRANCE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  </a:t>
            </a:r>
            <a:r>
              <a:rPr lang="fr-F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date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GregorianCalendar.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YEAR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fr-FR" sz="1600" dirty="0"/>
          </a:p>
        </p:txBody>
      </p:sp>
      <p:grpSp>
        <p:nvGrpSpPr>
          <p:cNvPr id="10" name="Groupe 9"/>
          <p:cNvGrpSpPr/>
          <p:nvPr/>
        </p:nvGrpSpPr>
        <p:grpSpPr>
          <a:xfrm>
            <a:off x="9216294" y="3957709"/>
            <a:ext cx="2302725" cy="1097823"/>
            <a:chOff x="99245" y="4448014"/>
            <a:chExt cx="2302725" cy="1097823"/>
          </a:xfrm>
        </p:grpSpPr>
        <p:grpSp>
          <p:nvGrpSpPr>
            <p:cNvPr id="11" name="Groupe 10"/>
            <p:cNvGrpSpPr/>
            <p:nvPr/>
          </p:nvGrpSpPr>
          <p:grpSpPr>
            <a:xfrm>
              <a:off x="280307" y="4528408"/>
              <a:ext cx="2121663" cy="1017429"/>
              <a:chOff x="280307" y="4528408"/>
              <a:chExt cx="2121663" cy="1017429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557593" y="4528408"/>
                <a:ext cx="1844377" cy="10174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935849" y="4684063"/>
                <a:ext cx="1466121" cy="86177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fr-FR" sz="1600" dirty="0"/>
                  <a:t>14/07/1789</a:t>
                </a:r>
              </a:p>
              <a:p>
                <a:r>
                  <a:rPr lang="fr-FR" sz="1600" dirty="0"/>
                  <a:t>14 juillet 1789</a:t>
                </a:r>
              </a:p>
              <a:p>
                <a:r>
                  <a:rPr lang="fr-FR" sz="1600" dirty="0"/>
                  <a:t>14 janvier 1790</a:t>
                </a:r>
                <a:endParaRPr lang="fr-FR" sz="1500" dirty="0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280307" y="4538568"/>
                <a:ext cx="612000" cy="612000"/>
              </a:xfrm>
              <a:prstGeom prst="ellipse">
                <a:avLst/>
              </a:prstGeom>
              <a:solidFill>
                <a:srgbClr val="E5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245" y="4448014"/>
              <a:ext cx="896190" cy="853514"/>
            </a:xfrm>
            <a:prstGeom prst="rect">
              <a:avLst/>
            </a:prstGeom>
          </p:spPr>
        </p:pic>
      </p:grpSp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535" y="1617108"/>
            <a:ext cx="3810000" cy="1524000"/>
          </a:xfrm>
          <a:prstGeom prst="rect">
            <a:avLst/>
          </a:prstGeom>
        </p:spPr>
      </p:pic>
      <p:grpSp>
        <p:nvGrpSpPr>
          <p:cNvPr id="7" name="Groupe 6"/>
          <p:cNvGrpSpPr/>
          <p:nvPr/>
        </p:nvGrpSpPr>
        <p:grpSpPr>
          <a:xfrm rot="21321295">
            <a:off x="6077168" y="2471052"/>
            <a:ext cx="2312120" cy="1021742"/>
            <a:chOff x="1580758" y="1518240"/>
            <a:chExt cx="2179668" cy="2403084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0"/>
              <a:ext cx="2179668" cy="2403084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776149" y="1709547"/>
              <a:ext cx="1818490" cy="2108146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lvl="0" algn="ctr">
                <a:defRPr/>
              </a:pPr>
              <a:r>
                <a:rPr lang="fr-FR" sz="2000" b="1" dirty="0">
                  <a:solidFill>
                    <a:srgbClr val="962D3E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Attention n° du mois basé zéro 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2013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surcharge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Plusieurs méthodes peuvent porter le même nom au sein d’une classe à condition qu’elles puissent être différenciées</a:t>
            </a:r>
          </a:p>
          <a:p>
            <a:pPr lvl="1"/>
            <a:r>
              <a:rPr lang="fr-FR" dirty="0"/>
              <a:t>Le nombre d’arguments différent</a:t>
            </a:r>
          </a:p>
          <a:p>
            <a:pPr lvl="1"/>
            <a:r>
              <a:rPr lang="fr-FR" dirty="0"/>
              <a:t>Les types des arguments différents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L’utilisation de classes de Java</a:t>
            </a:r>
          </a:p>
        </p:txBody>
      </p:sp>
      <p:grpSp>
        <p:nvGrpSpPr>
          <p:cNvPr id="7" name="Groupe 6"/>
          <p:cNvGrpSpPr/>
          <p:nvPr/>
        </p:nvGrpSpPr>
        <p:grpSpPr>
          <a:xfrm rot="21321295">
            <a:off x="1539682" y="4786642"/>
            <a:ext cx="2312120" cy="1021742"/>
            <a:chOff x="1580758" y="1518240"/>
            <a:chExt cx="2179668" cy="2403084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0"/>
              <a:ext cx="2179668" cy="2403084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776149" y="1709547"/>
              <a:ext cx="1818490" cy="2108146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lvl="0" algn="ctr">
                <a:defRPr/>
              </a:pP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2 méthodes set</a:t>
              </a:r>
            </a:p>
          </p:txBody>
        </p:sp>
      </p:grpSp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365" y="3538674"/>
            <a:ext cx="3810000" cy="2000250"/>
          </a:xfrm>
          <a:prstGeom prst="rect">
            <a:avLst/>
          </a:prstGeom>
        </p:spPr>
      </p:pic>
      <p:sp>
        <p:nvSpPr>
          <p:cNvPr id="10" name="Rectangle 56"/>
          <p:cNvSpPr/>
          <p:nvPr/>
        </p:nvSpPr>
        <p:spPr>
          <a:xfrm flipH="1">
            <a:off x="6318846" y="4912904"/>
            <a:ext cx="2543272" cy="202131"/>
          </a:xfrm>
          <a:prstGeom prst="chevr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2 entiers</a:t>
            </a:r>
            <a:r>
              <a:rPr kumimoji="0" lang="fr-FR" sz="14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en paramètre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1" name="Rectangle 56"/>
          <p:cNvSpPr/>
          <p:nvPr/>
        </p:nvSpPr>
        <p:spPr>
          <a:xfrm rot="569534" flipH="1">
            <a:off x="6418733" y="5349150"/>
            <a:ext cx="2543272" cy="202131"/>
          </a:xfrm>
          <a:prstGeom prst="chevr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3 entiers</a:t>
            </a:r>
            <a:r>
              <a:rPr kumimoji="0" lang="fr-FR" sz="14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en paramètre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13" name="Groupe 12"/>
          <p:cNvGrpSpPr/>
          <p:nvPr/>
        </p:nvGrpSpPr>
        <p:grpSpPr>
          <a:xfrm rot="359345">
            <a:off x="1594531" y="3555123"/>
            <a:ext cx="2312120" cy="1021742"/>
            <a:chOff x="1580758" y="1518240"/>
            <a:chExt cx="2179668" cy="2403084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0"/>
              <a:ext cx="2179668" cy="2403084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776149" y="1709547"/>
              <a:ext cx="1818490" cy="2108146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lvl="0" algn="ctr">
                <a:defRPr/>
              </a:pP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2 constructeurs</a:t>
              </a:r>
            </a:p>
          </p:txBody>
        </p:sp>
      </p:grpSp>
      <p:sp>
        <p:nvSpPr>
          <p:cNvPr id="16" name="Rectangle 56"/>
          <p:cNvSpPr/>
          <p:nvPr/>
        </p:nvSpPr>
        <p:spPr>
          <a:xfrm rot="21345967" flipH="1">
            <a:off x="5944551" y="4021660"/>
            <a:ext cx="2543272" cy="202131"/>
          </a:xfrm>
          <a:prstGeom prst="chevr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Aucun paramètre</a:t>
            </a:r>
          </a:p>
        </p:txBody>
      </p:sp>
      <p:sp>
        <p:nvSpPr>
          <p:cNvPr id="17" name="Rectangle 56"/>
          <p:cNvSpPr/>
          <p:nvPr/>
        </p:nvSpPr>
        <p:spPr>
          <a:xfrm rot="227720" flipH="1">
            <a:off x="7412990" y="4389008"/>
            <a:ext cx="2543272" cy="202131"/>
          </a:xfrm>
          <a:prstGeom prst="chevr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3 </a:t>
            </a:r>
            <a:r>
              <a:rPr kumimoji="0" lang="fr-FR" sz="14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paramètres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77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surcharge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3F7F5F"/>
                </a:solidFill>
                <a:latin typeface="Consolas" panose="020B0609020204030204" pitchFamily="49" charset="0"/>
              </a:rPr>
              <a:t>// crée une instance initialisée à la date du jour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GregorianCalendar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aujourdhui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GregorianCalendar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fr-FR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afficherDate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aujourdhui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GregorianCalendar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cal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GregorianCalendar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(2019,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GregorianCalendar.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JUNE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, 17);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fr-FR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afficherDate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cal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cal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GregorianCalendar.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YEAR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, 2052);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afficherDate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cal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cal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(2017,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GregorianCalendar.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DECEMBER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, 25);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afficherDate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cal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fr-FR" sz="160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L’utilisation de classes de Java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746" y="2374018"/>
            <a:ext cx="3810000" cy="2000250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 rot="1154019">
            <a:off x="6620707" y="2694628"/>
            <a:ext cx="1945149" cy="144000"/>
            <a:chOff x="4205116" y="4314909"/>
            <a:chExt cx="1945149" cy="144000"/>
          </a:xfrm>
        </p:grpSpPr>
        <p:sp>
          <p:nvSpPr>
            <p:cNvPr id="7" name="Pentagone 6"/>
            <p:cNvSpPr/>
            <p:nvPr/>
          </p:nvSpPr>
          <p:spPr>
            <a:xfrm>
              <a:off x="4205116" y="4314909"/>
              <a:ext cx="1823729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8" name="Chevron 7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7732470" y="3175585"/>
            <a:ext cx="802819" cy="144000"/>
            <a:chOff x="5347446" y="4314909"/>
            <a:chExt cx="802819" cy="144000"/>
          </a:xfrm>
        </p:grpSpPr>
        <p:sp>
          <p:nvSpPr>
            <p:cNvPr id="10" name="Pentagone 9"/>
            <p:cNvSpPr/>
            <p:nvPr/>
          </p:nvSpPr>
          <p:spPr>
            <a:xfrm>
              <a:off x="5347446" y="4314909"/>
              <a:ext cx="681397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11" name="Chevron 10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e 11"/>
          <p:cNvGrpSpPr/>
          <p:nvPr/>
        </p:nvGrpSpPr>
        <p:grpSpPr>
          <a:xfrm rot="21419341">
            <a:off x="5535577" y="3859418"/>
            <a:ext cx="2997999" cy="144000"/>
            <a:chOff x="3152266" y="4314909"/>
            <a:chExt cx="2997999" cy="144000"/>
          </a:xfrm>
        </p:grpSpPr>
        <p:sp>
          <p:nvSpPr>
            <p:cNvPr id="13" name="Pentagone 12"/>
            <p:cNvSpPr/>
            <p:nvPr/>
          </p:nvSpPr>
          <p:spPr>
            <a:xfrm>
              <a:off x="3152266" y="4314909"/>
              <a:ext cx="2876577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14" name="Chevron 13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e 14"/>
          <p:cNvGrpSpPr/>
          <p:nvPr/>
        </p:nvGrpSpPr>
        <p:grpSpPr>
          <a:xfrm rot="20408916">
            <a:off x="6307841" y="4327714"/>
            <a:ext cx="2292060" cy="144001"/>
            <a:chOff x="3858205" y="4314908"/>
            <a:chExt cx="2292060" cy="144001"/>
          </a:xfrm>
        </p:grpSpPr>
        <p:sp>
          <p:nvSpPr>
            <p:cNvPr id="16" name="Pentagone 15"/>
            <p:cNvSpPr/>
            <p:nvPr/>
          </p:nvSpPr>
          <p:spPr>
            <a:xfrm>
              <a:off x="3858205" y="4314908"/>
              <a:ext cx="2170639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17" name="Chevron 16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e 17"/>
          <p:cNvGrpSpPr/>
          <p:nvPr/>
        </p:nvGrpSpPr>
        <p:grpSpPr>
          <a:xfrm>
            <a:off x="8556251" y="4629805"/>
            <a:ext cx="3141378" cy="1313267"/>
            <a:chOff x="99245" y="4448014"/>
            <a:chExt cx="3141378" cy="1313267"/>
          </a:xfrm>
        </p:grpSpPr>
        <p:grpSp>
          <p:nvGrpSpPr>
            <p:cNvPr id="19" name="Groupe 18"/>
            <p:cNvGrpSpPr/>
            <p:nvPr/>
          </p:nvGrpSpPr>
          <p:grpSpPr>
            <a:xfrm>
              <a:off x="280307" y="4528408"/>
              <a:ext cx="2960316" cy="1232873"/>
              <a:chOff x="280307" y="4528408"/>
              <a:chExt cx="2960316" cy="1232873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557593" y="4528408"/>
                <a:ext cx="2683030" cy="12328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935849" y="4684063"/>
                <a:ext cx="2304774" cy="10772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fld id="{DF6B90CD-412A-4867-A60A-9011B074A309}" type="datetime4">
                  <a:rPr lang="fr-FR" sz="1600" smtClean="0"/>
                  <a:t>15 novembre 2018</a:t>
                </a:fld>
                <a:endParaRPr lang="fr-FR" sz="1600" dirty="0"/>
              </a:p>
              <a:p>
                <a:r>
                  <a:rPr lang="fr-FR" sz="1600" dirty="0"/>
                  <a:t>17 juin 2019</a:t>
                </a:r>
              </a:p>
              <a:p>
                <a:r>
                  <a:rPr lang="fr-FR" sz="1600" dirty="0"/>
                  <a:t>17 juin 2052</a:t>
                </a:r>
              </a:p>
              <a:p>
                <a:r>
                  <a:rPr lang="fr-FR" sz="1600" dirty="0"/>
                  <a:t>25 décembre 2017</a:t>
                </a:r>
                <a:endParaRPr lang="fr-FR" sz="1500" dirty="0"/>
              </a:p>
            </p:txBody>
          </p:sp>
          <p:sp>
            <p:nvSpPr>
              <p:cNvPr id="23" name="Ellipse 22"/>
              <p:cNvSpPr/>
              <p:nvPr/>
            </p:nvSpPr>
            <p:spPr>
              <a:xfrm>
                <a:off x="280307" y="4538568"/>
                <a:ext cx="612000" cy="612000"/>
              </a:xfrm>
              <a:prstGeom prst="ellipse">
                <a:avLst/>
              </a:prstGeom>
              <a:solidFill>
                <a:srgbClr val="E5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245" y="4448014"/>
              <a:ext cx="896190" cy="8535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4676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éléments d’instance et les éléments de classe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Éléments d’instance</a:t>
            </a:r>
          </a:p>
          <a:p>
            <a:pPr lvl="1"/>
            <a:r>
              <a:rPr lang="fr-FR" dirty="0"/>
              <a:t>Individuel : propre à chaque instance</a:t>
            </a:r>
          </a:p>
          <a:p>
            <a:pPr lvl="2"/>
            <a:r>
              <a:rPr lang="fr-FR" dirty="0"/>
              <a:t>Exemples : couleur, numéro de série, prix…</a:t>
            </a:r>
          </a:p>
          <a:p>
            <a:pPr lvl="2"/>
            <a:endParaRPr lang="fr-FR" dirty="0"/>
          </a:p>
          <a:p>
            <a:r>
              <a:rPr lang="fr-FR" dirty="0"/>
              <a:t>Éléments de classe</a:t>
            </a:r>
          </a:p>
          <a:p>
            <a:pPr lvl="1"/>
            <a:r>
              <a:rPr lang="fr-FR" dirty="0"/>
              <a:t>Collectif : concerne l’ensemble des instances</a:t>
            </a:r>
          </a:p>
          <a:p>
            <a:pPr lvl="2"/>
            <a:r>
              <a:rPr lang="fr-FR" dirty="0"/>
              <a:t>Exemples : prochain numéro de série, le prix le plus élevé</a:t>
            </a:r>
          </a:p>
          <a:p>
            <a:pPr lvl="1"/>
            <a:r>
              <a:rPr lang="fr-FR" dirty="0"/>
              <a:t>Commun : la même chose quelque soit l’instance</a:t>
            </a:r>
          </a:p>
          <a:p>
            <a:pPr lvl="2"/>
            <a:r>
              <a:rPr lang="fr-FR" dirty="0"/>
              <a:t>Exemples : nombre de places, nombre de volants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L’utilisation de classes de Java</a:t>
            </a:r>
          </a:p>
        </p:txBody>
      </p:sp>
    </p:spTree>
    <p:extLst>
      <p:ext uri="{BB962C8B-B14F-4D97-AF65-F5344CB8AC3E}">
        <p14:creationId xmlns:p14="http://schemas.microsoft.com/office/powerpoint/2010/main" val="1082934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éléments d’instance et les éléments de classe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Locale[] </a:t>
            </a: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locales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GregorianCalendar.</a:t>
            </a:r>
            <a:r>
              <a:rPr lang="fr-FR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getAvailableLocales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(Locale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l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locales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l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L’utilisation de classes de Java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948" y="2579321"/>
            <a:ext cx="3810000" cy="2095500"/>
          </a:xfrm>
          <a:prstGeom prst="rect">
            <a:avLst/>
          </a:prstGeom>
        </p:spPr>
      </p:pic>
      <p:grpSp>
        <p:nvGrpSpPr>
          <p:cNvPr id="7" name="Groupe 6"/>
          <p:cNvGrpSpPr/>
          <p:nvPr/>
        </p:nvGrpSpPr>
        <p:grpSpPr>
          <a:xfrm>
            <a:off x="1069296" y="2843382"/>
            <a:ext cx="6055899" cy="3046780"/>
            <a:chOff x="99245" y="4448014"/>
            <a:chExt cx="6055899" cy="3046780"/>
          </a:xfrm>
        </p:grpSpPr>
        <p:grpSp>
          <p:nvGrpSpPr>
            <p:cNvPr id="8" name="Groupe 7"/>
            <p:cNvGrpSpPr/>
            <p:nvPr/>
          </p:nvGrpSpPr>
          <p:grpSpPr>
            <a:xfrm>
              <a:off x="280307" y="4528408"/>
              <a:ext cx="5874837" cy="2966386"/>
              <a:chOff x="280307" y="4528408"/>
              <a:chExt cx="5874837" cy="296638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557593" y="4528408"/>
                <a:ext cx="5597551" cy="29663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935850" y="4596724"/>
                <a:ext cx="5219294" cy="28980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numCol="4" spcCol="180000">
                <a:noAutofit/>
              </a:bodyPr>
              <a:lstStyle/>
              <a:p>
                <a:r>
                  <a:rPr lang="fr-FR" sz="1600" dirty="0" err="1"/>
                  <a:t>ar_AE</a:t>
                </a:r>
                <a:endParaRPr lang="fr-FR" sz="1600" dirty="0"/>
              </a:p>
              <a:p>
                <a:r>
                  <a:rPr lang="fr-FR" sz="1600" dirty="0" err="1"/>
                  <a:t>ar_JO</a:t>
                </a:r>
                <a:endParaRPr lang="fr-FR" sz="1600" dirty="0"/>
              </a:p>
              <a:p>
                <a:r>
                  <a:rPr lang="fr-FR" sz="1600" dirty="0" err="1"/>
                  <a:t>ar_SY</a:t>
                </a:r>
                <a:endParaRPr lang="fr-FR" sz="1600" dirty="0"/>
              </a:p>
              <a:p>
                <a:r>
                  <a:rPr lang="fr-FR" sz="1600" dirty="0" err="1"/>
                  <a:t>hr_HR</a:t>
                </a:r>
                <a:endParaRPr lang="fr-FR" sz="1600" dirty="0"/>
              </a:p>
              <a:p>
                <a:r>
                  <a:rPr lang="fr-FR" sz="1600" dirty="0" err="1"/>
                  <a:t>fr_BE</a:t>
                </a:r>
                <a:endParaRPr lang="fr-FR" sz="1600" dirty="0"/>
              </a:p>
              <a:p>
                <a:r>
                  <a:rPr lang="fr-FR" sz="1600" dirty="0" err="1"/>
                  <a:t>es_PA</a:t>
                </a:r>
                <a:endParaRPr lang="fr-FR" sz="1600" dirty="0"/>
              </a:p>
              <a:p>
                <a:r>
                  <a:rPr lang="fr-FR" sz="1600" dirty="0" err="1"/>
                  <a:t>mt_MT</a:t>
                </a:r>
                <a:endParaRPr lang="fr-FR" sz="1600" dirty="0"/>
              </a:p>
              <a:p>
                <a:r>
                  <a:rPr lang="fr-FR" sz="1600" dirty="0" err="1"/>
                  <a:t>es_VE</a:t>
                </a:r>
                <a:endParaRPr lang="fr-FR" sz="1600" dirty="0"/>
              </a:p>
              <a:p>
                <a:r>
                  <a:rPr lang="fr-FR" sz="1600" dirty="0" err="1"/>
                  <a:t>bg</a:t>
                </a:r>
                <a:endParaRPr lang="fr-FR" sz="1600" dirty="0"/>
              </a:p>
              <a:p>
                <a:r>
                  <a:rPr lang="fr-FR" sz="1600" dirty="0" err="1"/>
                  <a:t>zh_TW</a:t>
                </a:r>
                <a:endParaRPr lang="fr-FR" sz="1600" dirty="0"/>
              </a:p>
              <a:p>
                <a:r>
                  <a:rPr lang="fr-FR" sz="1600" dirty="0" err="1"/>
                  <a:t>it</a:t>
                </a:r>
                <a:endParaRPr lang="fr-FR" sz="1600" dirty="0"/>
              </a:p>
              <a:p>
                <a:r>
                  <a:rPr lang="fr-FR" sz="1600" dirty="0"/>
                  <a:t>ko</a:t>
                </a:r>
              </a:p>
              <a:p>
                <a:r>
                  <a:rPr lang="fr-FR" sz="1600" dirty="0" err="1"/>
                  <a:t>uk</a:t>
                </a:r>
                <a:endParaRPr lang="fr-FR" sz="1600" dirty="0"/>
              </a:p>
              <a:p>
                <a:r>
                  <a:rPr lang="fr-FR" sz="1600" dirty="0"/>
                  <a:t>lv</a:t>
                </a:r>
              </a:p>
              <a:p>
                <a:r>
                  <a:rPr lang="fr-FR" sz="1600" dirty="0" err="1"/>
                  <a:t>da_DK</a:t>
                </a:r>
                <a:endParaRPr lang="fr-FR" sz="1600" dirty="0"/>
              </a:p>
              <a:p>
                <a:r>
                  <a:rPr lang="fr-FR" sz="1600" dirty="0" err="1"/>
                  <a:t>es_PR</a:t>
                </a:r>
                <a:endParaRPr lang="fr-FR" sz="1600" dirty="0"/>
              </a:p>
              <a:p>
                <a:r>
                  <a:rPr lang="fr-FR" sz="1600" dirty="0" err="1"/>
                  <a:t>vi_VN</a:t>
                </a:r>
                <a:endParaRPr lang="fr-FR" sz="1600" dirty="0"/>
              </a:p>
              <a:p>
                <a:r>
                  <a:rPr lang="fr-FR" sz="1600" dirty="0" err="1"/>
                  <a:t>en_US</a:t>
                </a:r>
                <a:endParaRPr lang="fr-FR" sz="1600" dirty="0"/>
              </a:p>
              <a:p>
                <a:r>
                  <a:rPr lang="fr-FR" sz="1600" dirty="0" err="1"/>
                  <a:t>sr_ME</a:t>
                </a:r>
                <a:endParaRPr lang="fr-FR" sz="1600" dirty="0"/>
              </a:p>
              <a:p>
                <a:r>
                  <a:rPr lang="fr-FR" sz="1600" dirty="0" err="1"/>
                  <a:t>sv_SE</a:t>
                </a:r>
                <a:endParaRPr lang="fr-FR" sz="1600" dirty="0"/>
              </a:p>
              <a:p>
                <a:r>
                  <a:rPr lang="fr-FR" sz="1600" dirty="0" err="1"/>
                  <a:t>es_BO</a:t>
                </a:r>
                <a:endParaRPr lang="fr-FR" sz="1600" dirty="0"/>
              </a:p>
              <a:p>
                <a:r>
                  <a:rPr lang="fr-FR" sz="1600" dirty="0" err="1"/>
                  <a:t>en_SG</a:t>
                </a:r>
                <a:endParaRPr lang="fr-FR" sz="1600" dirty="0"/>
              </a:p>
              <a:p>
                <a:r>
                  <a:rPr lang="fr-FR" sz="1600" dirty="0" err="1"/>
                  <a:t>ar_BH</a:t>
                </a:r>
                <a:endParaRPr lang="fr-FR" sz="1600" dirty="0"/>
              </a:p>
              <a:p>
                <a:r>
                  <a:rPr lang="fr-FR" sz="1600" dirty="0"/>
                  <a:t>pt</a:t>
                </a:r>
              </a:p>
              <a:p>
                <a:r>
                  <a:rPr lang="fr-FR" sz="1600" dirty="0" err="1"/>
                  <a:t>ar_SA</a:t>
                </a:r>
                <a:endParaRPr lang="fr-FR" sz="1600" dirty="0"/>
              </a:p>
              <a:p>
                <a:r>
                  <a:rPr lang="fr-FR" sz="1600" dirty="0" err="1"/>
                  <a:t>sk</a:t>
                </a:r>
                <a:endParaRPr lang="fr-FR" sz="1600" dirty="0"/>
              </a:p>
              <a:p>
                <a:r>
                  <a:rPr lang="fr-FR" sz="1600" dirty="0" err="1"/>
                  <a:t>ar_YE</a:t>
                </a:r>
                <a:endParaRPr lang="fr-FR" sz="1600" dirty="0"/>
              </a:p>
              <a:p>
                <a:r>
                  <a:rPr lang="fr-FR" sz="1600" dirty="0" err="1"/>
                  <a:t>hi_IN</a:t>
                </a:r>
                <a:endParaRPr lang="fr-FR" sz="1600" dirty="0"/>
              </a:p>
              <a:p>
                <a:r>
                  <a:rPr lang="fr-FR" sz="1600" dirty="0" err="1"/>
                  <a:t>ga</a:t>
                </a:r>
                <a:endParaRPr lang="fr-FR" sz="1600" dirty="0"/>
              </a:p>
              <a:p>
                <a:r>
                  <a:rPr lang="fr-FR" sz="1600" dirty="0" err="1"/>
                  <a:t>en_MT</a:t>
                </a:r>
                <a:endParaRPr lang="fr-FR" sz="1600" dirty="0"/>
              </a:p>
              <a:p>
                <a:r>
                  <a:rPr lang="fr-FR" sz="1600" dirty="0" err="1"/>
                  <a:t>fi_FI</a:t>
                </a:r>
                <a:endParaRPr lang="fr-FR" sz="1600" dirty="0"/>
              </a:p>
              <a:p>
                <a:r>
                  <a:rPr lang="fr-FR" sz="1600" dirty="0"/>
                  <a:t>et</a:t>
                </a:r>
              </a:p>
              <a:p>
                <a:r>
                  <a:rPr lang="fr-FR" sz="1600" dirty="0" err="1"/>
                  <a:t>sv</a:t>
                </a:r>
                <a:endParaRPr lang="fr-FR" sz="1600" dirty="0"/>
              </a:p>
              <a:p>
                <a:r>
                  <a:rPr lang="fr-FR" sz="1600" dirty="0" err="1"/>
                  <a:t>cs</a:t>
                </a:r>
                <a:endParaRPr lang="fr-FR" sz="1600" dirty="0"/>
              </a:p>
              <a:p>
                <a:r>
                  <a:rPr lang="fr-FR" sz="1600" dirty="0"/>
                  <a:t>sr_BA_#</a:t>
                </a:r>
                <a:r>
                  <a:rPr lang="fr-FR" sz="1600" dirty="0" err="1"/>
                  <a:t>Latn</a:t>
                </a:r>
                <a:endParaRPr lang="fr-FR" sz="1600" dirty="0"/>
              </a:p>
              <a:p>
                <a:r>
                  <a:rPr lang="fr-FR" sz="1600" dirty="0"/>
                  <a:t>el</a:t>
                </a:r>
              </a:p>
              <a:p>
                <a:r>
                  <a:rPr lang="fr-FR" sz="1600" dirty="0" err="1"/>
                  <a:t>uk_UA</a:t>
                </a:r>
                <a:endParaRPr lang="fr-FR" sz="1600" dirty="0"/>
              </a:p>
              <a:p>
                <a:r>
                  <a:rPr lang="fr-FR" sz="1600" dirty="0"/>
                  <a:t>hu</a:t>
                </a:r>
              </a:p>
              <a:p>
                <a:r>
                  <a:rPr lang="fr-FR" sz="1600" dirty="0" err="1"/>
                  <a:t>fr_CH</a:t>
                </a:r>
                <a:endParaRPr lang="fr-FR" sz="1600" dirty="0"/>
              </a:p>
              <a:p>
                <a:r>
                  <a:rPr lang="fr-FR" sz="1600" dirty="0"/>
                  <a:t>in</a:t>
                </a:r>
              </a:p>
              <a:p>
                <a:r>
                  <a:rPr lang="fr-FR" sz="1600" dirty="0" err="1"/>
                  <a:t>es_AR</a:t>
                </a:r>
                <a:endParaRPr lang="fr-FR" sz="1600" dirty="0"/>
              </a:p>
              <a:p>
                <a:r>
                  <a:rPr lang="fr-FR" sz="1600" dirty="0" err="1"/>
                  <a:t>ar_EG</a:t>
                </a:r>
                <a:endParaRPr lang="fr-FR" sz="1600" dirty="0"/>
              </a:p>
              <a:p>
                <a:r>
                  <a:rPr lang="fr-FR" sz="1500" dirty="0"/>
                  <a:t>…</a:t>
                </a:r>
              </a:p>
            </p:txBody>
          </p:sp>
          <p:sp>
            <p:nvSpPr>
              <p:cNvPr id="12" name="Ellipse 11"/>
              <p:cNvSpPr/>
              <p:nvPr/>
            </p:nvSpPr>
            <p:spPr>
              <a:xfrm>
                <a:off x="280307" y="4538568"/>
                <a:ext cx="612000" cy="612000"/>
              </a:xfrm>
              <a:prstGeom prst="ellipse">
                <a:avLst/>
              </a:prstGeom>
              <a:solidFill>
                <a:srgbClr val="E5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245" y="4448014"/>
              <a:ext cx="896190" cy="8535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3648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String et </a:t>
            </a:r>
            <a:r>
              <a:rPr lang="fr-FR" dirty="0" err="1"/>
              <a:t>StringBuilder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classe String est immuable</a:t>
            </a:r>
          </a:p>
          <a:p>
            <a:pPr lvl="1"/>
            <a:r>
              <a:rPr lang="fr-FR" dirty="0"/>
              <a:t>Aucune méthode ne modifie l’instance</a:t>
            </a:r>
          </a:p>
          <a:p>
            <a:pPr lvl="1"/>
            <a:r>
              <a:rPr lang="fr-FR" dirty="0"/>
              <a:t>Les méthodes telles que replace(), </a:t>
            </a:r>
            <a:r>
              <a:rPr lang="fr-FR" dirty="0" err="1"/>
              <a:t>substring</a:t>
            </a:r>
            <a:r>
              <a:rPr lang="fr-FR" dirty="0"/>
              <a:t>() ou </a:t>
            </a:r>
            <a:r>
              <a:rPr lang="fr-FR" dirty="0" err="1"/>
              <a:t>toUpperCase</a:t>
            </a:r>
            <a:r>
              <a:rPr lang="fr-FR" dirty="0"/>
              <a:t>() retourne une nouvelle instance de String 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L’utilisation de classes de Java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519" y="3036253"/>
            <a:ext cx="3143250" cy="31432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799365" y="3162400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nom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"Dupont"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fr-F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nomMaj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nom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.toUpperCase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fr-F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avecUnD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nomMaj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.replace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'T'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'D'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pt-BR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.printf(</a:t>
            </a:r>
            <a:r>
              <a:rPr lang="pt-BR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"%s %s %s%n"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pt-B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nom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nomMaj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avecUnD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fr-FR" sz="1600" b="1" dirty="0"/>
          </a:p>
        </p:txBody>
      </p:sp>
      <p:grpSp>
        <p:nvGrpSpPr>
          <p:cNvPr id="8" name="Groupe 7"/>
          <p:cNvGrpSpPr/>
          <p:nvPr/>
        </p:nvGrpSpPr>
        <p:grpSpPr>
          <a:xfrm>
            <a:off x="6811530" y="4565926"/>
            <a:ext cx="3224568" cy="1097823"/>
            <a:chOff x="99245" y="4448014"/>
            <a:chExt cx="3224568" cy="1097823"/>
          </a:xfrm>
        </p:grpSpPr>
        <p:grpSp>
          <p:nvGrpSpPr>
            <p:cNvPr id="9" name="Groupe 8"/>
            <p:cNvGrpSpPr/>
            <p:nvPr/>
          </p:nvGrpSpPr>
          <p:grpSpPr>
            <a:xfrm>
              <a:off x="280307" y="4528408"/>
              <a:ext cx="3043506" cy="1017429"/>
              <a:chOff x="280307" y="4528408"/>
              <a:chExt cx="3043506" cy="1017429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557593" y="4528408"/>
                <a:ext cx="2766220" cy="10174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935849" y="4684063"/>
                <a:ext cx="2387964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fr-FR" sz="1600" dirty="0"/>
                  <a:t>Dupont </a:t>
                </a:r>
                <a:r>
                  <a:rPr lang="fr-FR" sz="1600" dirty="0" err="1"/>
                  <a:t>DUPONT</a:t>
                </a:r>
                <a:r>
                  <a:rPr lang="fr-FR" sz="1600" dirty="0"/>
                  <a:t> DUPOND</a:t>
                </a:r>
                <a:endParaRPr lang="fr-FR" sz="1500" dirty="0"/>
              </a:p>
            </p:txBody>
          </p:sp>
          <p:sp>
            <p:nvSpPr>
              <p:cNvPr id="13" name="Ellipse 12"/>
              <p:cNvSpPr/>
              <p:nvPr/>
            </p:nvSpPr>
            <p:spPr>
              <a:xfrm>
                <a:off x="280307" y="4538568"/>
                <a:ext cx="612000" cy="612000"/>
              </a:xfrm>
              <a:prstGeom prst="ellipse">
                <a:avLst/>
              </a:prstGeom>
              <a:solidFill>
                <a:srgbClr val="E5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245" y="4448014"/>
              <a:ext cx="896190" cy="8535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2644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String et </a:t>
            </a:r>
            <a:r>
              <a:rPr lang="fr-FR" dirty="0" err="1"/>
              <a:t>StringBuilder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classe </a:t>
            </a:r>
            <a:r>
              <a:rPr lang="fr-FR" dirty="0" err="1"/>
              <a:t>StringBuilder</a:t>
            </a:r>
            <a:r>
              <a:rPr lang="fr-FR" dirty="0"/>
              <a:t> est modifiable</a:t>
            </a:r>
          </a:p>
          <a:p>
            <a:pPr lvl="1"/>
            <a:r>
              <a:rPr lang="fr-FR" dirty="0"/>
              <a:t>Les méthodes telles que replace(), </a:t>
            </a:r>
            <a:r>
              <a:rPr lang="fr-FR" dirty="0" err="1"/>
              <a:t>substring</a:t>
            </a:r>
            <a:r>
              <a:rPr lang="fr-FR" dirty="0"/>
              <a:t>() ou </a:t>
            </a:r>
            <a:r>
              <a:rPr lang="fr-FR" dirty="0" err="1"/>
              <a:t>toUpperCase</a:t>
            </a:r>
            <a:r>
              <a:rPr lang="fr-FR" dirty="0"/>
              <a:t>() modifie l’instance.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L’utilisation de classes de Java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519" y="3036253"/>
            <a:ext cx="3143250" cy="31432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799365" y="3162400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StringBuilder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nom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StringBuilder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sz="16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Dupont</a:t>
            </a:r>
            <a:r>
              <a:rPr lang="en-US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nom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.setCharAt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(5, </a:t>
            </a:r>
            <a:r>
              <a:rPr lang="fr-FR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'd'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nom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.append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" "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).append(</a:t>
            </a:r>
            <a:r>
              <a:rPr lang="fr-FR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"jean"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nom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.toString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</p:txBody>
      </p:sp>
      <p:grpSp>
        <p:nvGrpSpPr>
          <p:cNvPr id="10" name="Groupe 9"/>
          <p:cNvGrpSpPr/>
          <p:nvPr/>
        </p:nvGrpSpPr>
        <p:grpSpPr>
          <a:xfrm>
            <a:off x="6811530" y="4565926"/>
            <a:ext cx="3224568" cy="1097823"/>
            <a:chOff x="99245" y="4448014"/>
            <a:chExt cx="3224568" cy="1097823"/>
          </a:xfrm>
        </p:grpSpPr>
        <p:grpSp>
          <p:nvGrpSpPr>
            <p:cNvPr id="11" name="Groupe 10"/>
            <p:cNvGrpSpPr/>
            <p:nvPr/>
          </p:nvGrpSpPr>
          <p:grpSpPr>
            <a:xfrm>
              <a:off x="280307" y="4528408"/>
              <a:ext cx="3043506" cy="1017429"/>
              <a:chOff x="280307" y="4528408"/>
              <a:chExt cx="3043506" cy="1017429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557593" y="4528408"/>
                <a:ext cx="2766220" cy="10174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935849" y="4684063"/>
                <a:ext cx="2387964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fr-FR" sz="1600" dirty="0"/>
                  <a:t>Dupond jean</a:t>
                </a:r>
                <a:endParaRPr lang="fr-FR" sz="1500" dirty="0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280307" y="4538568"/>
                <a:ext cx="612000" cy="612000"/>
              </a:xfrm>
              <a:prstGeom prst="ellipse">
                <a:avLst/>
              </a:prstGeom>
              <a:solidFill>
                <a:srgbClr val="E5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245" y="4448014"/>
              <a:ext cx="896190" cy="8535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6975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L’utilisation de classes de Java</a:t>
            </a:r>
          </a:p>
        </p:txBody>
      </p:sp>
    </p:spTree>
    <p:extLst>
      <p:ext uri="{BB962C8B-B14F-4D97-AF65-F5344CB8AC3E}">
        <p14:creationId xmlns:p14="http://schemas.microsoft.com/office/powerpoint/2010/main" val="1328857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339365" y="1099255"/>
            <a:ext cx="3672739" cy="2434167"/>
          </a:xfrm>
        </p:spPr>
        <p:txBody>
          <a:bodyPr/>
          <a:lstStyle/>
          <a:p>
            <a:r>
              <a:rPr lang="fr-FR" dirty="0"/>
              <a:t>Objectifs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45506" y="1099255"/>
            <a:ext cx="7252455" cy="3729355"/>
          </a:xfrm>
        </p:spPr>
        <p:txBody>
          <a:bodyPr/>
          <a:lstStyle/>
          <a:p>
            <a:r>
              <a:rPr lang="fr-FR" dirty="0"/>
              <a:t>Découvrir les notions de la Programmation Orientée Objet au travers de l’utilisation d’une classe existante</a:t>
            </a:r>
          </a:p>
          <a:p>
            <a:r>
              <a:rPr lang="fr-FR" dirty="0"/>
              <a:t>Faire la différence entre une classe et une instance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4"/>
          </p:nvPr>
        </p:nvSpPr>
        <p:spPr>
          <a:xfrm>
            <a:off x="339365" y="193022"/>
            <a:ext cx="5552388" cy="443387"/>
          </a:xfrm>
        </p:spPr>
        <p:txBody>
          <a:bodyPr>
            <a:normAutofit/>
          </a:bodyPr>
          <a:lstStyle/>
          <a:p>
            <a:r>
              <a:rPr lang="fr-FR" dirty="0"/>
              <a:t>L’utilisation de classes de Java</a:t>
            </a:r>
          </a:p>
        </p:txBody>
      </p:sp>
    </p:spTree>
    <p:extLst>
      <p:ext uri="{BB962C8B-B14F-4D97-AF65-F5344CB8AC3E}">
        <p14:creationId xmlns:p14="http://schemas.microsoft.com/office/powerpoint/2010/main" val="1994436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Idée générale de la</a:t>
            </a:r>
            <a:br>
              <a:rPr lang="fr-FR" dirty="0"/>
            </a:br>
            <a:r>
              <a:rPr lang="fr-FR" dirty="0"/>
              <a:t>Programmation Orientée Objet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L’utilisation de classes de Java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Regrouper des variables qui « vont bien ensemble »</a:t>
            </a:r>
          </a:p>
          <a:p>
            <a:pPr lvl="1"/>
            <a:r>
              <a:rPr lang="fr-FR" dirty="0"/>
              <a:t>Exemple : </a:t>
            </a:r>
          </a:p>
          <a:p>
            <a:pPr marL="457200" lvl="1" indent="0">
              <a:buNone/>
            </a:pPr>
            <a:r>
              <a:rPr lang="fr-FR" dirty="0"/>
              <a:t>	</a:t>
            </a:r>
          </a:p>
          <a:p>
            <a:pPr marL="457200" lvl="1" indent="0">
              <a:buNone/>
            </a:pPr>
            <a:r>
              <a:rPr lang="fr-FR" dirty="0"/>
              <a:t>	les variables heures, minutes et secondes dans une classe Temps</a:t>
            </a:r>
          </a:p>
          <a:p>
            <a:endParaRPr lang="fr-FR" dirty="0"/>
          </a:p>
          <a:p>
            <a:r>
              <a:rPr lang="fr-FR" dirty="0"/>
              <a:t>Associer les fonctions et les procédures qui manipulent ces valeurs</a:t>
            </a:r>
          </a:p>
          <a:p>
            <a:pPr lvl="1"/>
            <a:r>
              <a:rPr lang="fr-FR" dirty="0"/>
              <a:t>Exemple : </a:t>
            </a:r>
          </a:p>
          <a:p>
            <a:pPr marL="457200" lvl="1" indent="0">
              <a:buNone/>
            </a:pPr>
            <a:r>
              <a:rPr lang="fr-FR" dirty="0"/>
              <a:t>	</a:t>
            </a:r>
          </a:p>
          <a:p>
            <a:pPr marL="457200" lvl="1" indent="0">
              <a:buNone/>
            </a:pPr>
            <a:r>
              <a:rPr lang="fr-FR" dirty="0"/>
              <a:t>	les sous-algorithmes </a:t>
            </a:r>
            <a:r>
              <a:rPr lang="fr-FR" dirty="0" err="1"/>
              <a:t>convertirEnSecondes</a:t>
            </a:r>
            <a:r>
              <a:rPr lang="fr-FR" dirty="0"/>
              <a:t>() et </a:t>
            </a:r>
            <a:r>
              <a:rPr lang="fr-FR" dirty="0" err="1"/>
              <a:t>changerFuseauHoraire</a:t>
            </a:r>
            <a:r>
              <a:rPr lang="fr-FR" dirty="0"/>
              <a:t>() dans la classe Temps</a:t>
            </a:r>
          </a:p>
        </p:txBody>
      </p:sp>
    </p:spTree>
    <p:extLst>
      <p:ext uri="{BB962C8B-B14F-4D97-AF65-F5344CB8AC3E}">
        <p14:creationId xmlns:p14="http://schemas.microsoft.com/office/powerpoint/2010/main" val="885873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Définitions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Classe :</a:t>
            </a:r>
          </a:p>
          <a:p>
            <a:pPr lvl="1"/>
            <a:r>
              <a:rPr lang="fr-FR" dirty="0"/>
              <a:t>Collection d’objets caractérisés par une sémantique commune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Instance :</a:t>
            </a:r>
          </a:p>
          <a:p>
            <a:pPr lvl="1"/>
            <a:r>
              <a:rPr lang="fr-FR" dirty="0"/>
              <a:t>Un élément de cette collection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L’utilisation de classes de Java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863" y="1720156"/>
            <a:ext cx="3478502" cy="1772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322" y="3910207"/>
            <a:ext cx="3799937" cy="175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41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faire simple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L’utilisation de classes de Java</a:t>
            </a:r>
          </a:p>
        </p:txBody>
      </p:sp>
      <p:pic>
        <p:nvPicPr>
          <p:cNvPr id="8" name="Picture 2" descr="http://img.over-blog.com/600x450/3/69/47/38/Photos-diverses-pour-blog/Pates-de-sable-a-Paris-Plage-2012.JPG">
            <a:extLst>
              <a:ext uri="{FF2B5EF4-FFF2-40B4-BE49-F238E27FC236}">
                <a16:creationId xmlns:a16="http://schemas.microsoft.com/office/drawing/2014/main" id="{99206C42-64F2-BD43-BC39-8373B7AEB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b="9524"/>
          <a:stretch>
            <a:fillRect/>
          </a:stretch>
        </p:blipFill>
        <p:spPr bwMode="auto">
          <a:xfrm>
            <a:off x="2942706" y="2023451"/>
            <a:ext cx="5715000" cy="3878039"/>
          </a:xfrm>
          <a:prstGeom prst="rect">
            <a:avLst/>
          </a:prstGeom>
          <a:noFill/>
        </p:spPr>
      </p:pic>
      <p:grpSp>
        <p:nvGrpSpPr>
          <p:cNvPr id="18" name="Groupe 17"/>
          <p:cNvGrpSpPr/>
          <p:nvPr/>
        </p:nvGrpSpPr>
        <p:grpSpPr>
          <a:xfrm rot="992075">
            <a:off x="1797849" y="4553231"/>
            <a:ext cx="2128970" cy="144000"/>
            <a:chOff x="4021295" y="4314909"/>
            <a:chExt cx="2128970" cy="144000"/>
          </a:xfrm>
        </p:grpSpPr>
        <p:sp>
          <p:nvSpPr>
            <p:cNvPr id="19" name="Pentagone 18"/>
            <p:cNvSpPr/>
            <p:nvPr/>
          </p:nvSpPr>
          <p:spPr>
            <a:xfrm>
              <a:off x="4021295" y="4314909"/>
              <a:ext cx="2007549" cy="144000"/>
            </a:xfrm>
            <a:prstGeom prst="homePlate">
              <a:avLst/>
            </a:prstGeom>
            <a:solidFill>
              <a:srgbClr val="962D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20" name="Chevron 19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962D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e 23"/>
          <p:cNvGrpSpPr/>
          <p:nvPr/>
        </p:nvGrpSpPr>
        <p:grpSpPr>
          <a:xfrm rot="20142145">
            <a:off x="2087946" y="3256624"/>
            <a:ext cx="2959304" cy="144000"/>
            <a:chOff x="3190961" y="4314909"/>
            <a:chExt cx="2959304" cy="144000"/>
          </a:xfrm>
        </p:grpSpPr>
        <p:sp>
          <p:nvSpPr>
            <p:cNvPr id="25" name="Pentagone 24"/>
            <p:cNvSpPr/>
            <p:nvPr/>
          </p:nvSpPr>
          <p:spPr>
            <a:xfrm>
              <a:off x="3190961" y="4314909"/>
              <a:ext cx="2837884" cy="144000"/>
            </a:xfrm>
            <a:prstGeom prst="homePlate">
              <a:avLst/>
            </a:prstGeom>
            <a:solidFill>
              <a:srgbClr val="962D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26" name="Chevron 25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962D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e 26"/>
          <p:cNvGrpSpPr/>
          <p:nvPr/>
        </p:nvGrpSpPr>
        <p:grpSpPr>
          <a:xfrm rot="20529831">
            <a:off x="2205827" y="3622913"/>
            <a:ext cx="2128970" cy="144000"/>
            <a:chOff x="4021295" y="4314909"/>
            <a:chExt cx="2128970" cy="144000"/>
          </a:xfrm>
        </p:grpSpPr>
        <p:sp>
          <p:nvSpPr>
            <p:cNvPr id="28" name="Pentagone 27"/>
            <p:cNvSpPr/>
            <p:nvPr/>
          </p:nvSpPr>
          <p:spPr>
            <a:xfrm>
              <a:off x="4021295" y="4314909"/>
              <a:ext cx="2007549" cy="144000"/>
            </a:xfrm>
            <a:prstGeom prst="homePlate">
              <a:avLst/>
            </a:prstGeom>
            <a:solidFill>
              <a:srgbClr val="962D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29" name="Chevron 28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962D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e 29"/>
          <p:cNvGrpSpPr/>
          <p:nvPr/>
        </p:nvGrpSpPr>
        <p:grpSpPr>
          <a:xfrm>
            <a:off x="2126176" y="4035515"/>
            <a:ext cx="2128970" cy="144000"/>
            <a:chOff x="4021295" y="4314909"/>
            <a:chExt cx="2128970" cy="144000"/>
          </a:xfrm>
        </p:grpSpPr>
        <p:sp>
          <p:nvSpPr>
            <p:cNvPr id="31" name="Pentagone 30"/>
            <p:cNvSpPr/>
            <p:nvPr/>
          </p:nvSpPr>
          <p:spPr>
            <a:xfrm>
              <a:off x="4021295" y="4314909"/>
              <a:ext cx="2007549" cy="144000"/>
            </a:xfrm>
            <a:prstGeom prst="homePlate">
              <a:avLst/>
            </a:prstGeom>
            <a:solidFill>
              <a:srgbClr val="962D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32" name="Chevron 31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962D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e 20"/>
          <p:cNvGrpSpPr/>
          <p:nvPr/>
        </p:nvGrpSpPr>
        <p:grpSpPr>
          <a:xfrm rot="20684236">
            <a:off x="472833" y="3802159"/>
            <a:ext cx="2054179" cy="754712"/>
            <a:chOff x="1580758" y="1518241"/>
            <a:chExt cx="2179668" cy="2403084"/>
          </a:xfrm>
        </p:grpSpPr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6" y="1689203"/>
              <a:ext cx="1986456" cy="203175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62D3E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Des instances</a:t>
              </a:r>
            </a:p>
          </p:txBody>
        </p:sp>
      </p:grpSp>
      <p:grpSp>
        <p:nvGrpSpPr>
          <p:cNvPr id="33" name="Groupe 32"/>
          <p:cNvGrpSpPr/>
          <p:nvPr/>
        </p:nvGrpSpPr>
        <p:grpSpPr>
          <a:xfrm rot="11335314">
            <a:off x="7200357" y="2804248"/>
            <a:ext cx="2203925" cy="144000"/>
            <a:chOff x="3946340" y="4314909"/>
            <a:chExt cx="2203925" cy="144000"/>
          </a:xfrm>
        </p:grpSpPr>
        <p:sp>
          <p:nvSpPr>
            <p:cNvPr id="34" name="Pentagone 33"/>
            <p:cNvSpPr/>
            <p:nvPr/>
          </p:nvSpPr>
          <p:spPr>
            <a:xfrm>
              <a:off x="3946340" y="4314909"/>
              <a:ext cx="2082504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35" name="Chevron 34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Groupe 35"/>
          <p:cNvGrpSpPr/>
          <p:nvPr/>
        </p:nvGrpSpPr>
        <p:grpSpPr>
          <a:xfrm rot="284281">
            <a:off x="9073506" y="2678103"/>
            <a:ext cx="1723570" cy="880348"/>
            <a:chOff x="1580758" y="1518241"/>
            <a:chExt cx="2179668" cy="2403084"/>
          </a:xfrm>
        </p:grpSpPr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6" y="1689203"/>
              <a:ext cx="1986456" cy="203175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Une classe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8266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constructeur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79118" y="1825625"/>
            <a:ext cx="5566825" cy="3729355"/>
          </a:xfrm>
        </p:spPr>
        <p:txBody>
          <a:bodyPr/>
          <a:lstStyle/>
          <a:p>
            <a:r>
              <a:rPr lang="fr-FR" dirty="0"/>
              <a:t>Crée une nouvelle instance</a:t>
            </a:r>
          </a:p>
          <a:p>
            <a:pPr lvl="1"/>
            <a:r>
              <a:rPr lang="fr-FR" dirty="0"/>
              <a:t>Alloue la mémoire nécessaire pour contenir une nouvelle instance</a:t>
            </a:r>
          </a:p>
          <a:p>
            <a:pPr lvl="1"/>
            <a:r>
              <a:rPr lang="fr-FR" dirty="0"/>
              <a:t>Initialise cette instance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L’utilisation de classes de Java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6394210" y="5608757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4 268</a:t>
            </a:r>
          </a:p>
        </p:txBody>
      </p:sp>
      <p:cxnSp>
        <p:nvCxnSpPr>
          <p:cNvPr id="6" name="Connecteur droit 5"/>
          <p:cNvCxnSpPr/>
          <p:nvPr/>
        </p:nvCxnSpPr>
        <p:spPr>
          <a:xfrm>
            <a:off x="4411622" y="6173288"/>
            <a:ext cx="252028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306556" y="5343647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latin typeface="Courier New" pitchFamily="49" charset="0"/>
                <a:cs typeface="Courier New" pitchFamily="49" charset="0"/>
              </a:rPr>
              <a:t>t </a:t>
            </a:r>
            <a:r>
              <a:rPr lang="fr-FR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: Temps</a:t>
            </a:r>
            <a:endParaRPr lang="fr-FR" b="1" dirty="0"/>
          </a:p>
        </p:txBody>
      </p:sp>
      <p:sp>
        <p:nvSpPr>
          <p:cNvPr id="8" name="Accolade fermante 7"/>
          <p:cNvSpPr/>
          <p:nvPr/>
        </p:nvSpPr>
        <p:spPr>
          <a:xfrm>
            <a:off x="6065210" y="5445224"/>
            <a:ext cx="224050" cy="706998"/>
          </a:xfrm>
          <a:prstGeom prst="rightBrace">
            <a:avLst>
              <a:gd name="adj1" fmla="val 43889"/>
              <a:gd name="adj2" fmla="val 50000"/>
            </a:avLst>
          </a:prstGeom>
          <a:ln w="25400">
            <a:solidFill>
              <a:srgbClr val="3488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582846"/>
              </p:ext>
            </p:extLst>
          </p:nvPr>
        </p:nvGraphicFramePr>
        <p:xfrm>
          <a:off x="5311722" y="4113337"/>
          <a:ext cx="720080" cy="20594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7221">
                <a:tc>
                  <a:txBody>
                    <a:bodyPr/>
                    <a:lstStyle/>
                    <a:p>
                      <a:endParaRPr lang="fr-FR" sz="1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endParaRPr lang="fr-FR" sz="1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endParaRPr lang="fr-FR" sz="1000" dirty="0">
                        <a:solidFill>
                          <a:schemeClr val="bg1"/>
                        </a:solidFill>
                      </a:endParaRP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endParaRPr lang="fr-FR" sz="1000" dirty="0">
                        <a:solidFill>
                          <a:schemeClr val="bg1"/>
                        </a:solidFill>
                      </a:endParaRP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endParaRPr lang="fr-FR" sz="1000" dirty="0">
                        <a:solidFill>
                          <a:schemeClr val="bg1"/>
                        </a:solidFill>
                      </a:endParaRP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endParaRPr lang="fr-FR" sz="1000" dirty="0">
                        <a:solidFill>
                          <a:schemeClr val="bg1"/>
                        </a:solidFill>
                      </a:endParaRP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endParaRPr lang="fr-FR" sz="1000" dirty="0">
                        <a:solidFill>
                          <a:schemeClr val="bg1"/>
                        </a:solidFill>
                      </a:endParaRP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00000000</a:t>
                      </a: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2D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00000000</a:t>
                      </a: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2D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00010000</a:t>
                      </a: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2D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10101100</a:t>
                      </a: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2D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2" name="ZoneTexte 11"/>
          <p:cNvSpPr txBox="1"/>
          <p:nvPr/>
        </p:nvSpPr>
        <p:spPr>
          <a:xfrm>
            <a:off x="9294092" y="4110355"/>
            <a:ext cx="418704" cy="369332"/>
          </a:xfrm>
          <a:prstGeom prst="rect">
            <a:avLst/>
          </a:prstGeom>
          <a:noFill/>
          <a:ln w="25400">
            <a:solidFill>
              <a:srgbClr val="348899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17</a:t>
            </a:r>
          </a:p>
        </p:txBody>
      </p:sp>
      <p:sp>
        <p:nvSpPr>
          <p:cNvPr id="13" name="Accolade fermante 12"/>
          <p:cNvSpPr/>
          <p:nvPr/>
        </p:nvSpPr>
        <p:spPr>
          <a:xfrm>
            <a:off x="8959209" y="3937288"/>
            <a:ext cx="224050" cy="706998"/>
          </a:xfrm>
          <a:prstGeom prst="rightBrace">
            <a:avLst>
              <a:gd name="adj1" fmla="val 43889"/>
              <a:gd name="adj2" fmla="val 50000"/>
            </a:avLst>
          </a:prstGeom>
          <a:ln w="25400">
            <a:solidFill>
              <a:srgbClr val="3488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9294092" y="4846389"/>
            <a:ext cx="418704" cy="369332"/>
          </a:xfrm>
          <a:prstGeom prst="rect">
            <a:avLst/>
          </a:prstGeom>
          <a:noFill/>
          <a:ln w="25400">
            <a:solidFill>
              <a:srgbClr val="348899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57</a:t>
            </a:r>
          </a:p>
        </p:txBody>
      </p:sp>
      <p:sp>
        <p:nvSpPr>
          <p:cNvPr id="15" name="Accolade fermante 14"/>
          <p:cNvSpPr/>
          <p:nvPr/>
        </p:nvSpPr>
        <p:spPr>
          <a:xfrm>
            <a:off x="8959209" y="4685977"/>
            <a:ext cx="224050" cy="706998"/>
          </a:xfrm>
          <a:prstGeom prst="rightBrace">
            <a:avLst>
              <a:gd name="adj1" fmla="val 43889"/>
              <a:gd name="adj2" fmla="val 50000"/>
            </a:avLst>
          </a:prstGeom>
          <a:ln w="25400">
            <a:solidFill>
              <a:srgbClr val="3488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9294092" y="5590255"/>
            <a:ext cx="418704" cy="369332"/>
          </a:xfrm>
          <a:prstGeom prst="rect">
            <a:avLst/>
          </a:prstGeom>
          <a:noFill/>
          <a:ln w="25400">
            <a:solidFill>
              <a:srgbClr val="348899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13</a:t>
            </a:r>
          </a:p>
        </p:txBody>
      </p:sp>
      <p:sp>
        <p:nvSpPr>
          <p:cNvPr id="17" name="Accolade fermante 16"/>
          <p:cNvSpPr/>
          <p:nvPr/>
        </p:nvSpPr>
        <p:spPr>
          <a:xfrm>
            <a:off x="8959209" y="5434668"/>
            <a:ext cx="224050" cy="706998"/>
          </a:xfrm>
          <a:prstGeom prst="rightBrace">
            <a:avLst>
              <a:gd name="adj1" fmla="val 43889"/>
              <a:gd name="adj2" fmla="val 50000"/>
            </a:avLst>
          </a:prstGeom>
          <a:ln w="25400">
            <a:solidFill>
              <a:srgbClr val="3488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orme libre 21"/>
          <p:cNvSpPr/>
          <p:nvPr/>
        </p:nvSpPr>
        <p:spPr>
          <a:xfrm>
            <a:off x="7071853" y="1774826"/>
            <a:ext cx="776029" cy="4041776"/>
          </a:xfrm>
          <a:custGeom>
            <a:avLst/>
            <a:gdLst>
              <a:gd name="connsiteX0" fmla="*/ 0 w 1441939"/>
              <a:gd name="connsiteY0" fmla="*/ 2872154 h 2872154"/>
              <a:gd name="connsiteX1" fmla="*/ 691662 w 1441939"/>
              <a:gd name="connsiteY1" fmla="*/ 1500554 h 2872154"/>
              <a:gd name="connsiteX2" fmla="*/ 1441939 w 1441939"/>
              <a:gd name="connsiteY2" fmla="*/ 0 h 2872154"/>
              <a:gd name="connsiteX3" fmla="*/ 1441939 w 1441939"/>
              <a:gd name="connsiteY3" fmla="*/ 0 h 2872154"/>
              <a:gd name="connsiteX0" fmla="*/ 0 w 1441939"/>
              <a:gd name="connsiteY0" fmla="*/ 2872154 h 2872154"/>
              <a:gd name="connsiteX1" fmla="*/ 691662 w 1441939"/>
              <a:gd name="connsiteY1" fmla="*/ 1500554 h 2872154"/>
              <a:gd name="connsiteX2" fmla="*/ 1441939 w 1441939"/>
              <a:gd name="connsiteY2" fmla="*/ 0 h 2872154"/>
              <a:gd name="connsiteX3" fmla="*/ 1441939 w 1441939"/>
              <a:gd name="connsiteY3" fmla="*/ 0 h 2872154"/>
              <a:gd name="connsiteX0" fmla="*/ 0 w 1441939"/>
              <a:gd name="connsiteY0" fmla="*/ 2872154 h 2872154"/>
              <a:gd name="connsiteX1" fmla="*/ 1441939 w 1441939"/>
              <a:gd name="connsiteY1" fmla="*/ 0 h 2872154"/>
              <a:gd name="connsiteX2" fmla="*/ 1441939 w 1441939"/>
              <a:gd name="connsiteY2" fmla="*/ 0 h 2872154"/>
              <a:gd name="connsiteX0" fmla="*/ 0 w 1441939"/>
              <a:gd name="connsiteY0" fmla="*/ 2872154 h 2872159"/>
              <a:gd name="connsiteX1" fmla="*/ 1441939 w 1441939"/>
              <a:gd name="connsiteY1" fmla="*/ 0 h 2872159"/>
              <a:gd name="connsiteX2" fmla="*/ 1441939 w 1441939"/>
              <a:gd name="connsiteY2" fmla="*/ 0 h 2872159"/>
              <a:gd name="connsiteX0" fmla="*/ 0 w 1441939"/>
              <a:gd name="connsiteY0" fmla="*/ 2872154 h 2872158"/>
              <a:gd name="connsiteX1" fmla="*/ 1441939 w 1441939"/>
              <a:gd name="connsiteY1" fmla="*/ 0 h 2872158"/>
              <a:gd name="connsiteX2" fmla="*/ 1441939 w 1441939"/>
              <a:gd name="connsiteY2" fmla="*/ 0 h 2872158"/>
              <a:gd name="connsiteX0" fmla="*/ 0 w 1441939"/>
              <a:gd name="connsiteY0" fmla="*/ 2872154 h 2872157"/>
              <a:gd name="connsiteX1" fmla="*/ 1441939 w 1441939"/>
              <a:gd name="connsiteY1" fmla="*/ 0 h 2872157"/>
              <a:gd name="connsiteX2" fmla="*/ 1441939 w 1441939"/>
              <a:gd name="connsiteY2" fmla="*/ 0 h 2872157"/>
              <a:gd name="connsiteX0" fmla="*/ 0 w 1441939"/>
              <a:gd name="connsiteY0" fmla="*/ 2872154 h 2872157"/>
              <a:gd name="connsiteX1" fmla="*/ 1441939 w 1441939"/>
              <a:gd name="connsiteY1" fmla="*/ 0 h 2872157"/>
              <a:gd name="connsiteX2" fmla="*/ 1441939 w 1441939"/>
              <a:gd name="connsiteY2" fmla="*/ 0 h 2872157"/>
              <a:gd name="connsiteX0" fmla="*/ 0 w 1441939"/>
              <a:gd name="connsiteY0" fmla="*/ 2875582 h 2875585"/>
              <a:gd name="connsiteX1" fmla="*/ 1441939 w 1441939"/>
              <a:gd name="connsiteY1" fmla="*/ 3428 h 2875585"/>
              <a:gd name="connsiteX2" fmla="*/ 1441939 w 1441939"/>
              <a:gd name="connsiteY2" fmla="*/ 3428 h 2875585"/>
              <a:gd name="connsiteX0" fmla="*/ 0 w 1441939"/>
              <a:gd name="connsiteY0" fmla="*/ 2872154 h 2872158"/>
              <a:gd name="connsiteX1" fmla="*/ 1441939 w 1441939"/>
              <a:gd name="connsiteY1" fmla="*/ 0 h 2872158"/>
              <a:gd name="connsiteX2" fmla="*/ 1441939 w 1441939"/>
              <a:gd name="connsiteY2" fmla="*/ 0 h 2872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1939" h="2872158">
                <a:moveTo>
                  <a:pt x="0" y="2872154"/>
                </a:moveTo>
                <a:cubicBezTo>
                  <a:pt x="937846" y="2876061"/>
                  <a:pt x="-1111526" y="25864"/>
                  <a:pt x="1441939" y="0"/>
                </a:cubicBezTo>
                <a:lnTo>
                  <a:pt x="1441939" y="0"/>
                </a:lnTo>
              </a:path>
            </a:pathLst>
          </a:custGeom>
          <a:ln w="25400">
            <a:solidFill>
              <a:srgbClr val="962D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24" name="Tableau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270444"/>
              </p:ext>
            </p:extLst>
          </p:nvPr>
        </p:nvGraphicFramePr>
        <p:xfrm>
          <a:off x="8231827" y="1658074"/>
          <a:ext cx="720080" cy="44933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7221">
                <a:tc>
                  <a:txBody>
                    <a:bodyPr/>
                    <a:lstStyle/>
                    <a:p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00000000</a:t>
                      </a: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1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00000000</a:t>
                      </a: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1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00000010</a:t>
                      </a: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1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01101110</a:t>
                      </a: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1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11011011</a:t>
                      </a: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88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01000100</a:t>
                      </a: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88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00111101</a:t>
                      </a: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88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11101010</a:t>
                      </a: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88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11000010</a:t>
                      </a: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1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01110101</a:t>
                      </a: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1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00000000</a:t>
                      </a: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1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00000000</a:t>
                      </a: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1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00000000</a:t>
                      </a: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88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00000000</a:t>
                      </a: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88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00000000</a:t>
                      </a: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88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00010001</a:t>
                      </a: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88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00000000</a:t>
                      </a: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1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00000000</a:t>
                      </a: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1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00000000</a:t>
                      </a: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1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00111001</a:t>
                      </a: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1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00000000</a:t>
                      </a:r>
                      <a:endParaRPr lang="fr-FR" sz="1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88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00000000</a:t>
                      </a:r>
                      <a:endParaRPr lang="fr-FR" sz="1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88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00000000</a:t>
                      </a: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88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00001101</a:t>
                      </a: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88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graphicFrame>
        <p:nvGraphicFramePr>
          <p:cNvPr id="25" name="Tableau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066448"/>
              </p:ext>
            </p:extLst>
          </p:nvPr>
        </p:nvGraphicFramePr>
        <p:xfrm>
          <a:off x="7831938" y="1658074"/>
          <a:ext cx="376160" cy="44933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6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7221"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00" b="0" i="0" u="none" strike="noStrike" dirty="0">
                          <a:solidFill>
                            <a:srgbClr val="343642"/>
                          </a:solidFill>
                          <a:effectLst/>
                          <a:latin typeface="Calibri" panose="020F0502020204030204" pitchFamily="34" charset="0"/>
                        </a:rPr>
                        <a:t>4 268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00" b="0" i="0" u="none" strike="noStrike" dirty="0">
                          <a:solidFill>
                            <a:srgbClr val="343642"/>
                          </a:solidFill>
                          <a:effectLst/>
                          <a:latin typeface="Calibri" panose="020F0502020204030204" pitchFamily="34" charset="0"/>
                        </a:rPr>
                        <a:t>4 269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00" b="0" i="0" u="none" strike="noStrike" dirty="0">
                          <a:solidFill>
                            <a:srgbClr val="343642"/>
                          </a:solidFill>
                          <a:effectLst/>
                          <a:latin typeface="Calibri" panose="020F0502020204030204" pitchFamily="34" charset="0"/>
                        </a:rPr>
                        <a:t>4 270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00" b="0" i="0" u="none" strike="noStrike" dirty="0">
                          <a:solidFill>
                            <a:srgbClr val="343642"/>
                          </a:solidFill>
                          <a:effectLst/>
                          <a:latin typeface="Calibri" panose="020F0502020204030204" pitchFamily="34" charset="0"/>
                        </a:rPr>
                        <a:t>4 271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00" b="0" i="0" u="none" strike="noStrike" dirty="0">
                          <a:solidFill>
                            <a:srgbClr val="343642"/>
                          </a:solidFill>
                          <a:effectLst/>
                          <a:latin typeface="Calibri" panose="020F0502020204030204" pitchFamily="34" charset="0"/>
                        </a:rPr>
                        <a:t>4 272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00" b="0" i="0" u="none" strike="noStrike" dirty="0">
                          <a:solidFill>
                            <a:srgbClr val="343642"/>
                          </a:solidFill>
                          <a:effectLst/>
                          <a:latin typeface="Calibri" panose="020F0502020204030204" pitchFamily="34" charset="0"/>
                        </a:rPr>
                        <a:t>4 273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00" b="0" i="0" u="none" strike="noStrike" dirty="0">
                          <a:solidFill>
                            <a:srgbClr val="343642"/>
                          </a:solidFill>
                          <a:effectLst/>
                          <a:latin typeface="Calibri" panose="020F0502020204030204" pitchFamily="34" charset="0"/>
                        </a:rPr>
                        <a:t>4 274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00" b="0" i="0" u="none" strike="noStrike" dirty="0">
                          <a:solidFill>
                            <a:srgbClr val="343642"/>
                          </a:solidFill>
                          <a:effectLst/>
                          <a:latin typeface="Calibri" panose="020F0502020204030204" pitchFamily="34" charset="0"/>
                        </a:rPr>
                        <a:t>4 275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00" b="0" i="0" u="none" strike="noStrike" dirty="0">
                          <a:solidFill>
                            <a:srgbClr val="343642"/>
                          </a:solidFill>
                          <a:effectLst/>
                          <a:latin typeface="Calibri" panose="020F0502020204030204" pitchFamily="34" charset="0"/>
                        </a:rPr>
                        <a:t>4 276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00" b="0" i="0" u="none" strike="noStrike" dirty="0">
                          <a:solidFill>
                            <a:srgbClr val="343642"/>
                          </a:solidFill>
                          <a:effectLst/>
                          <a:latin typeface="Calibri" panose="020F0502020204030204" pitchFamily="34" charset="0"/>
                        </a:rPr>
                        <a:t>4 277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00" b="0" i="0" u="none" strike="noStrike" dirty="0">
                          <a:solidFill>
                            <a:srgbClr val="343642"/>
                          </a:solidFill>
                          <a:effectLst/>
                          <a:latin typeface="Calibri" panose="020F0502020204030204" pitchFamily="34" charset="0"/>
                        </a:rPr>
                        <a:t>4 278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00" b="0" i="0" u="none" strike="noStrike" dirty="0">
                          <a:solidFill>
                            <a:srgbClr val="343642"/>
                          </a:solidFill>
                          <a:effectLst/>
                          <a:latin typeface="Calibri" panose="020F0502020204030204" pitchFamily="34" charset="0"/>
                        </a:rPr>
                        <a:t>4 279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00" b="0" i="0" u="none" strike="noStrike" dirty="0">
                          <a:solidFill>
                            <a:srgbClr val="343642"/>
                          </a:solidFill>
                          <a:effectLst/>
                          <a:latin typeface="Calibri" panose="020F0502020204030204" pitchFamily="34" charset="0"/>
                        </a:rPr>
                        <a:t>4 280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00" b="0" i="0" u="none" strike="noStrike" dirty="0">
                          <a:solidFill>
                            <a:srgbClr val="343642"/>
                          </a:solidFill>
                          <a:effectLst/>
                          <a:latin typeface="Calibri" panose="020F0502020204030204" pitchFamily="34" charset="0"/>
                        </a:rPr>
                        <a:t>4 281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00" b="0" i="0" u="none" strike="noStrike" dirty="0">
                          <a:solidFill>
                            <a:srgbClr val="343642"/>
                          </a:solidFill>
                          <a:effectLst/>
                          <a:latin typeface="Calibri" panose="020F0502020204030204" pitchFamily="34" charset="0"/>
                        </a:rPr>
                        <a:t>4 282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00" b="0" i="0" u="none" strike="noStrike" dirty="0">
                          <a:solidFill>
                            <a:srgbClr val="343642"/>
                          </a:solidFill>
                          <a:effectLst/>
                          <a:latin typeface="Calibri" panose="020F0502020204030204" pitchFamily="34" charset="0"/>
                        </a:rPr>
                        <a:t>4 283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00" b="0" i="0" u="none" strike="noStrike" dirty="0">
                          <a:solidFill>
                            <a:srgbClr val="343642"/>
                          </a:solidFill>
                          <a:effectLst/>
                          <a:latin typeface="Calibri" panose="020F0502020204030204" pitchFamily="34" charset="0"/>
                        </a:rPr>
                        <a:t>4 284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00" b="0" i="0" u="none" strike="noStrike" dirty="0">
                          <a:solidFill>
                            <a:srgbClr val="343642"/>
                          </a:solidFill>
                          <a:effectLst/>
                          <a:latin typeface="Calibri" panose="020F0502020204030204" pitchFamily="34" charset="0"/>
                        </a:rPr>
                        <a:t>4 285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00" b="0" i="0" u="none" strike="noStrike" dirty="0">
                          <a:solidFill>
                            <a:srgbClr val="343642"/>
                          </a:solidFill>
                          <a:effectLst/>
                          <a:latin typeface="Calibri" panose="020F0502020204030204" pitchFamily="34" charset="0"/>
                        </a:rPr>
                        <a:t>4 286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00" b="0" i="0" u="none" strike="noStrike" dirty="0">
                          <a:solidFill>
                            <a:srgbClr val="343642"/>
                          </a:solidFill>
                          <a:effectLst/>
                          <a:latin typeface="Calibri" panose="020F0502020204030204" pitchFamily="34" charset="0"/>
                        </a:rPr>
                        <a:t>4 287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00" b="0" i="0" u="none" strike="noStrike" dirty="0">
                          <a:solidFill>
                            <a:srgbClr val="343642"/>
                          </a:solidFill>
                          <a:effectLst/>
                          <a:latin typeface="Calibri" panose="020F0502020204030204" pitchFamily="34" charset="0"/>
                        </a:rPr>
                        <a:t>4 288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00" b="0" i="0" u="none" strike="noStrike" dirty="0">
                          <a:solidFill>
                            <a:srgbClr val="343642"/>
                          </a:solidFill>
                          <a:effectLst/>
                          <a:latin typeface="Calibri" panose="020F0502020204030204" pitchFamily="34" charset="0"/>
                        </a:rPr>
                        <a:t>4 299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00" b="0" i="0" u="none" strike="noStrike" dirty="0">
                          <a:solidFill>
                            <a:srgbClr val="343642"/>
                          </a:solidFill>
                          <a:effectLst/>
                          <a:latin typeface="Calibri" panose="020F0502020204030204" pitchFamily="34" charset="0"/>
                        </a:rPr>
                        <a:t>4 290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00" b="0" i="0" u="none" strike="noStrike" dirty="0">
                          <a:solidFill>
                            <a:srgbClr val="343642"/>
                          </a:solidFill>
                          <a:effectLst/>
                          <a:latin typeface="Calibri" panose="020F0502020204030204" pitchFamily="34" charset="0"/>
                        </a:rPr>
                        <a:t>4 291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cxnSp>
        <p:nvCxnSpPr>
          <p:cNvPr id="26" name="Connecteur droit avec flèche 25"/>
          <p:cNvCxnSpPr>
            <a:stCxn id="27" idx="2"/>
          </p:cNvCxnSpPr>
          <p:nvPr/>
        </p:nvCxnSpPr>
        <p:spPr>
          <a:xfrm>
            <a:off x="7985047" y="1332149"/>
            <a:ext cx="0" cy="316205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7008657" y="962817"/>
            <a:ext cx="195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Adresses mémoire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5242803" y="6172768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pile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8217330" y="6172768"/>
            <a:ext cx="725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 tas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9699916" y="4110355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heures</a:t>
            </a:r>
            <a:endParaRPr lang="fr-FR" b="1" dirty="0"/>
          </a:p>
        </p:txBody>
      </p:sp>
      <p:sp>
        <p:nvSpPr>
          <p:cNvPr id="32" name="Rectangle 31"/>
          <p:cNvSpPr/>
          <p:nvPr/>
        </p:nvSpPr>
        <p:spPr>
          <a:xfrm>
            <a:off x="9699916" y="4846389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minutes</a:t>
            </a:r>
            <a:endParaRPr lang="fr-FR" b="1" dirty="0"/>
          </a:p>
        </p:txBody>
      </p:sp>
      <p:sp>
        <p:nvSpPr>
          <p:cNvPr id="33" name="Rectangle 32"/>
          <p:cNvSpPr/>
          <p:nvPr/>
        </p:nvSpPr>
        <p:spPr>
          <a:xfrm>
            <a:off x="9728791" y="5590255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secondes</a:t>
            </a:r>
            <a:endParaRPr lang="fr-FR" b="1" dirty="0"/>
          </a:p>
        </p:txBody>
      </p:sp>
      <p:sp>
        <p:nvSpPr>
          <p:cNvPr id="37" name="Rectangle 36"/>
          <p:cNvSpPr/>
          <p:nvPr/>
        </p:nvSpPr>
        <p:spPr>
          <a:xfrm rot="5400000">
            <a:off x="10586483" y="3746066"/>
            <a:ext cx="2803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Instance de Temps t</a:t>
            </a:r>
            <a:endParaRPr lang="fr-FR" b="1" dirty="0"/>
          </a:p>
        </p:txBody>
      </p:sp>
      <p:grpSp>
        <p:nvGrpSpPr>
          <p:cNvPr id="30" name="Groupe 29"/>
          <p:cNvGrpSpPr/>
          <p:nvPr/>
        </p:nvGrpSpPr>
        <p:grpSpPr>
          <a:xfrm rot="21270836">
            <a:off x="152350" y="3620214"/>
            <a:ext cx="5096871" cy="1483190"/>
            <a:chOff x="1580758" y="1518240"/>
            <a:chExt cx="2179668" cy="2403084"/>
          </a:xfrm>
        </p:grpSpPr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0"/>
              <a:ext cx="2179668" cy="2403084"/>
            </a:xfrm>
            <a:prstGeom prst="rect">
              <a:avLst/>
            </a:prstGeom>
          </p:spPr>
        </p:pic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776149" y="1709546"/>
              <a:ext cx="1818490" cy="2108146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Une instance est un type référence. Elle est donc instanciée sur le tas (comme pour un tableau)</a:t>
              </a:r>
              <a:endParaRPr lang="fr-FR" sz="1700" b="1" dirty="0">
                <a:solidFill>
                  <a:srgbClr val="348899"/>
                </a:solidFill>
                <a:latin typeface="Bradley Hand ITC" panose="03070402050302030203" pitchFamily="66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36" name="Rectangle 35"/>
          <p:cNvSpPr/>
          <p:nvPr/>
        </p:nvSpPr>
        <p:spPr>
          <a:xfrm>
            <a:off x="9348352" y="1742210"/>
            <a:ext cx="10118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classe</a:t>
            </a:r>
          </a:p>
          <a:p>
            <a:r>
              <a:rPr lang="fr-FR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Temps</a:t>
            </a:r>
            <a:endParaRPr lang="fr-FR" b="1" dirty="0"/>
          </a:p>
        </p:txBody>
      </p:sp>
      <p:cxnSp>
        <p:nvCxnSpPr>
          <p:cNvPr id="38" name="Connecteur droit avec flèche 37"/>
          <p:cNvCxnSpPr>
            <a:endCxn id="36" idx="1"/>
          </p:cNvCxnSpPr>
          <p:nvPr/>
        </p:nvCxnSpPr>
        <p:spPr>
          <a:xfrm flipV="1">
            <a:off x="8975636" y="2065376"/>
            <a:ext cx="372716" cy="5889"/>
          </a:xfrm>
          <a:prstGeom prst="straightConnector1">
            <a:avLst/>
          </a:prstGeom>
          <a:ln w="25400">
            <a:solidFill>
              <a:srgbClr val="962D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ccolade fermante 38"/>
          <p:cNvSpPr/>
          <p:nvPr/>
        </p:nvSpPr>
        <p:spPr>
          <a:xfrm>
            <a:off x="8959209" y="3188599"/>
            <a:ext cx="224050" cy="706998"/>
          </a:xfrm>
          <a:prstGeom prst="rightBrace">
            <a:avLst>
              <a:gd name="adj1" fmla="val 43889"/>
              <a:gd name="adj2" fmla="val 50000"/>
            </a:avLst>
          </a:prstGeom>
          <a:ln w="25400">
            <a:solidFill>
              <a:srgbClr val="3488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Accolade fermante 39"/>
          <p:cNvSpPr/>
          <p:nvPr/>
        </p:nvSpPr>
        <p:spPr>
          <a:xfrm>
            <a:off x="8959209" y="2439910"/>
            <a:ext cx="224050" cy="706998"/>
          </a:xfrm>
          <a:prstGeom prst="rightBrace">
            <a:avLst>
              <a:gd name="adj1" fmla="val 43889"/>
              <a:gd name="adj2" fmla="val 50000"/>
            </a:avLst>
          </a:prstGeom>
          <a:ln w="25400">
            <a:solidFill>
              <a:srgbClr val="3488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/>
          <p:cNvSpPr/>
          <p:nvPr/>
        </p:nvSpPr>
        <p:spPr>
          <a:xfrm>
            <a:off x="9327625" y="2598177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drapeaux</a:t>
            </a:r>
            <a:endParaRPr lang="fr-FR" b="1" dirty="0"/>
          </a:p>
        </p:txBody>
      </p:sp>
      <p:sp>
        <p:nvSpPr>
          <p:cNvPr id="42" name="Rectangle 41"/>
          <p:cNvSpPr/>
          <p:nvPr/>
        </p:nvSpPr>
        <p:spPr>
          <a:xfrm>
            <a:off x="9327625" y="3336154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verrous</a:t>
            </a:r>
            <a:endParaRPr lang="fr-FR" b="1" dirty="0"/>
          </a:p>
        </p:txBody>
      </p:sp>
      <p:sp>
        <p:nvSpPr>
          <p:cNvPr id="43" name="Accolade fermante 42"/>
          <p:cNvSpPr/>
          <p:nvPr/>
        </p:nvSpPr>
        <p:spPr>
          <a:xfrm>
            <a:off x="10989625" y="1647871"/>
            <a:ext cx="224050" cy="2247726"/>
          </a:xfrm>
          <a:prstGeom prst="rightBrace">
            <a:avLst>
              <a:gd name="adj1" fmla="val 43889"/>
              <a:gd name="adj2" fmla="val 50000"/>
            </a:avLst>
          </a:prstGeom>
          <a:ln w="25400">
            <a:solidFill>
              <a:srgbClr val="3488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/>
          <p:cNvSpPr/>
          <p:nvPr/>
        </p:nvSpPr>
        <p:spPr>
          <a:xfrm rot="5400000">
            <a:off x="10982460" y="2590423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rgbClr val="348899"/>
                </a:solidFill>
                <a:latin typeface="Courier New" pitchFamily="49" charset="0"/>
                <a:cs typeface="Courier New" pitchFamily="49" charset="0"/>
              </a:rPr>
              <a:t>entête</a:t>
            </a:r>
            <a:endParaRPr lang="fr-FR" b="1" dirty="0">
              <a:solidFill>
                <a:srgbClr val="348899"/>
              </a:solidFill>
            </a:endParaRPr>
          </a:p>
        </p:txBody>
      </p:sp>
      <p:sp>
        <p:nvSpPr>
          <p:cNvPr id="45" name="Accolade fermante 44"/>
          <p:cNvSpPr/>
          <p:nvPr/>
        </p:nvSpPr>
        <p:spPr>
          <a:xfrm>
            <a:off x="11005530" y="3903652"/>
            <a:ext cx="224050" cy="2247726"/>
          </a:xfrm>
          <a:prstGeom prst="rightBrace">
            <a:avLst>
              <a:gd name="adj1" fmla="val 43889"/>
              <a:gd name="adj2" fmla="val 50000"/>
            </a:avLst>
          </a:prstGeom>
          <a:ln w="25400">
            <a:solidFill>
              <a:srgbClr val="3488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>
          <a:xfrm rot="5400000">
            <a:off x="10791578" y="4846204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rgbClr val="348899"/>
                </a:solidFill>
                <a:latin typeface="Courier New" pitchFamily="49" charset="0"/>
                <a:cs typeface="Courier New" pitchFamily="49" charset="0"/>
              </a:rPr>
              <a:t>attributs</a:t>
            </a:r>
            <a:endParaRPr lang="fr-FR" b="1" dirty="0">
              <a:solidFill>
                <a:srgbClr val="3488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798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Création d’une variable de type </a:t>
            </a:r>
            <a:r>
              <a:rPr lang="fr-FR" dirty="0" err="1"/>
              <a:t>GregorianCalendar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testGregorian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java.util.GregorianCalendar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Test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3F7F5F"/>
                </a:solidFill>
                <a:latin typeface="Consolas" panose="020B0609020204030204" pitchFamily="49" charset="0"/>
              </a:rPr>
              <a:t>    // déclaration d'une variable de type </a:t>
            </a:r>
            <a:r>
              <a:rPr lang="fr-FR" sz="1600" dirty="0" err="1">
                <a:solidFill>
                  <a:srgbClr val="3F7F5F"/>
                </a:solidFill>
                <a:latin typeface="Consolas" panose="020B0609020204030204" pitchFamily="49" charset="0"/>
              </a:rPr>
              <a:t>GregorianCalendar</a:t>
            </a:r>
            <a:endParaRPr lang="fr-FR" sz="16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GregorianCalendar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revo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fr-FR" sz="16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fr-FR" sz="1600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L’utilisation de classes de Java</a:t>
            </a:r>
          </a:p>
        </p:txBody>
      </p:sp>
      <p:grpSp>
        <p:nvGrpSpPr>
          <p:cNvPr id="9" name="Groupe 8"/>
          <p:cNvGrpSpPr/>
          <p:nvPr/>
        </p:nvGrpSpPr>
        <p:grpSpPr>
          <a:xfrm rot="21270836">
            <a:off x="4996927" y="2142106"/>
            <a:ext cx="5924801" cy="716193"/>
            <a:chOff x="1580758" y="1518240"/>
            <a:chExt cx="2179668" cy="2403084"/>
          </a:xfrm>
        </p:grpSpPr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0"/>
              <a:ext cx="2179668" cy="2403084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776149" y="1709546"/>
              <a:ext cx="1818490" cy="2108146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Import de la classe avec son chemin complet</a:t>
              </a:r>
              <a:endParaRPr lang="fr-FR" sz="1700" b="1" dirty="0">
                <a:solidFill>
                  <a:srgbClr val="348899"/>
                </a:solidFill>
                <a:latin typeface="Bradley Hand ITC" panose="03070402050302030203" pitchFamily="66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4418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Utilisation d’un constructeur de la classe </a:t>
            </a:r>
            <a:r>
              <a:rPr lang="fr-FR" dirty="0" err="1"/>
              <a:t>GregorianCalendar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testGregorian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java.util.GregorianCalendar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Test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3F7F5F"/>
                </a:solidFill>
                <a:latin typeface="Consolas" panose="020B0609020204030204" pitchFamily="49" charset="0"/>
              </a:rPr>
              <a:t>    // déclaration d'une variable de type </a:t>
            </a:r>
            <a:r>
              <a:rPr lang="fr-FR" sz="1600" dirty="0" err="1">
                <a:solidFill>
                  <a:srgbClr val="3F7F5F"/>
                </a:solidFill>
                <a:latin typeface="Consolas" panose="020B0609020204030204" pitchFamily="49" charset="0"/>
              </a:rPr>
              <a:t>GregorianCalendar</a:t>
            </a:r>
            <a:endParaRPr lang="fr-FR" sz="16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GregorianCalendar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revo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fr-FR" sz="16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3F7F5F"/>
                </a:solidFill>
                <a:latin typeface="Consolas" panose="020B0609020204030204" pitchFamily="49" charset="0"/>
              </a:rPr>
              <a:t>    // création d'une nouvelle instance de </a:t>
            </a:r>
            <a:r>
              <a:rPr lang="fr-FR" sz="1600" dirty="0" err="1">
                <a:solidFill>
                  <a:srgbClr val="3F7F5F"/>
                </a:solidFill>
                <a:latin typeface="Consolas" panose="020B0609020204030204" pitchFamily="49" charset="0"/>
              </a:rPr>
              <a:t>GregorianCalendar</a:t>
            </a:r>
            <a:r>
              <a:rPr lang="fr-FR" sz="1600" dirty="0">
                <a:solidFill>
                  <a:srgbClr val="3F7F5F"/>
                </a:solidFill>
                <a:latin typeface="Consolas" panose="020B0609020204030204" pitchFamily="49" charset="0"/>
              </a:rPr>
              <a:t> en faisant appel au constructeur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    </a:t>
            </a:r>
            <a:r>
              <a:rPr lang="fr-F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revo</a:t>
            </a: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GregorianCalendar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(1789, 7, 14);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fr-FR" sz="1600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L’utilisation de classes de Java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854" y="2106729"/>
            <a:ext cx="333375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6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méthodes d’instance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méthodes sont les différents services proposés par la classe</a:t>
            </a:r>
          </a:p>
          <a:p>
            <a:pPr lvl="1"/>
            <a:r>
              <a:rPr lang="fr-FR" dirty="0" err="1"/>
              <a:t>convertirEnSecondes</a:t>
            </a:r>
            <a:r>
              <a:rPr lang="fr-FR" dirty="0"/>
              <a:t>() et </a:t>
            </a:r>
            <a:r>
              <a:rPr lang="fr-FR" dirty="0" err="1"/>
              <a:t>changerFuseauHoraire</a:t>
            </a:r>
            <a:r>
              <a:rPr lang="fr-FR" dirty="0"/>
              <a:t>() par exemple pour une classe Temps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L’utilisation de classes de Java</a:t>
            </a:r>
          </a:p>
        </p:txBody>
      </p:sp>
    </p:spTree>
    <p:extLst>
      <p:ext uri="{BB962C8B-B14F-4D97-AF65-F5344CB8AC3E}">
        <p14:creationId xmlns:p14="http://schemas.microsoft.com/office/powerpoint/2010/main" val="370168976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b">
        <a:normAutofit/>
      </a:bodyPr>
      <a:lstStyle>
        <a:defPPr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12A40510D27949A0EED36C18C19AB4" ma:contentTypeVersion="6" ma:contentTypeDescription="Crée un document." ma:contentTypeScope="" ma:versionID="07805a18ad8242382e247b54bc03c97d">
  <xsd:schema xmlns:xsd="http://www.w3.org/2001/XMLSchema" xmlns:xs="http://www.w3.org/2001/XMLSchema" xmlns:p="http://schemas.microsoft.com/office/2006/metadata/properties" xmlns:ns2="137040ba-010e-404a-853c-d6f0216fd925" targetNamespace="http://schemas.microsoft.com/office/2006/metadata/properties" ma:root="true" ma:fieldsID="85ea67a83d2756c513eb1741c844e173" ns2:_="">
    <xsd:import namespace="137040ba-010e-404a-853c-d6f0216fd92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7040ba-010e-404a-853c-d6f0216fd92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CE97591D-1920-47E7-8957-D0722944BA1A}"/>
</file>

<file path=customXml/itemProps2.xml><?xml version="1.0" encoding="utf-8"?>
<ds:datastoreItem xmlns:ds="http://schemas.openxmlformats.org/officeDocument/2006/customXml" ds:itemID="{E0744E35-8DFE-42FB-9B27-EF60FB2821E4}">
  <ds:schemaRefs>
    <ds:schemaRef ds:uri="http://schemas.microsoft.com/office/infopath/2007/PartnerControls"/>
    <ds:schemaRef ds:uri="http://purl.org/dc/dcmitype/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48513151-72dc-4d20-a25c-0c8180736831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92112B7-675F-4876-9B67-FE360DED350F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7623CA14-8060-425C-80F7-EC5D09A5E69C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36505</TotalTime>
  <Words>1104</Words>
  <Application>Microsoft Office PowerPoint</Application>
  <PresentationFormat>Grand écran</PresentationFormat>
  <Paragraphs>274</Paragraphs>
  <Slides>17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7" baseType="lpstr">
      <vt:lpstr>Segoe UI Light</vt:lpstr>
      <vt:lpstr>Calibri Light</vt:lpstr>
      <vt:lpstr>Segoe UI</vt:lpstr>
      <vt:lpstr>Segoe UI Black</vt:lpstr>
      <vt:lpstr>Calibri</vt:lpstr>
      <vt:lpstr>Courier New</vt:lpstr>
      <vt:lpstr>Bradley Hand ITC</vt:lpstr>
      <vt:lpstr>Consolas</vt:lpstr>
      <vt:lpstr>Arial</vt:lpstr>
      <vt:lpstr>Thème Office</vt:lpstr>
      <vt:lpstr>La Programmation Orientée Objet (POO) avec Java</vt:lpstr>
      <vt:lpstr>Objectifs</vt:lpstr>
      <vt:lpstr>Idée générale de la Programmation Orientée Objet</vt:lpstr>
      <vt:lpstr>Définitions</vt:lpstr>
      <vt:lpstr>Pour faire simple</vt:lpstr>
      <vt:lpstr>Le constructeur</vt:lpstr>
      <vt:lpstr>Création d’une variable de type GregorianCalendar</vt:lpstr>
      <vt:lpstr>Utilisation d’un constructeur de la classe GregorianCalendar</vt:lpstr>
      <vt:lpstr>Les méthodes d’instance</vt:lpstr>
      <vt:lpstr>Utilisation de méthodes de la classe GregorianCalendar</vt:lpstr>
      <vt:lpstr>La surcharge</vt:lpstr>
      <vt:lpstr>La surcharge</vt:lpstr>
      <vt:lpstr>Les éléments d’instance et les éléments de classe</vt:lpstr>
      <vt:lpstr>Les éléments d’instance et les éléments de classe</vt:lpstr>
      <vt:lpstr>String et StringBuilder</vt:lpstr>
      <vt:lpstr>String et StringBuilder</vt:lpstr>
      <vt:lpstr>Présentation PowerPoint</vt:lpstr>
    </vt:vector>
  </TitlesOfParts>
  <Company>editions Eni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Nathalie HERVOCHE</dc:creator>
  <cp:lastModifiedBy>Laurent BOUVET</cp:lastModifiedBy>
  <cp:revision>748</cp:revision>
  <dcterms:created xsi:type="dcterms:W3CDTF">2017-05-09T08:51:09Z</dcterms:created>
  <dcterms:modified xsi:type="dcterms:W3CDTF">2018-11-15T08:55:21Z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f66734b3-83b1-41cc-940e-f23d0c158fc1</vt:lpwstr>
  </property>
  <property fmtid="{D5CDD505-2E9C-101B-9397-08002B2CF9AE}" pid="3" name="ContentTypeId">
    <vt:lpwstr>0x0101000912A40510D27949A0EED36C18C19AB4</vt:lpwstr>
  </property>
</Properties>
</file>